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56"/>
    <p:restoredTop sz="96405"/>
  </p:normalViewPr>
  <p:slideViewPr>
    <p:cSldViewPr snapToGrid="0" showGuides="1">
      <p:cViewPr>
        <p:scale>
          <a:sx n="106" d="100"/>
          <a:sy n="106" d="100"/>
        </p:scale>
        <p:origin x="-1122" y="-114"/>
      </p:cViewPr>
      <p:guideLst>
        <p:guide orient="horz" pos="2160"/>
        <p:guide pos="28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DBE2BBB6-C3E1-90F5-30F7-693796932D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1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="" xmlns:a16="http://schemas.microsoft.com/office/drawing/2014/main" id="{C317A6A2-B91F-1387-8A73-B67E0A27AF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1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49D2DB9C-3A24-C774-3E37-9E91FD2E0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6BB37-495C-9844-B90A-828E5829B867}" type="datetimeFigureOut">
              <a:rPr lang="de-DE" smtClean="0"/>
              <a:t>28.02.2023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B33ABC7B-D218-92D1-059B-5563080D2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D4805813-5397-CE48-D4AC-032BF335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2D4BD-304D-2744-A796-ECD08E540A77}" type="slidenum">
              <a:rPr lang="de-DE" smtClean="0"/>
              <a:t>‹Nr.›</a:t>
            </a:fld>
            <a:endParaRPr lang="de-DE"/>
          </a:p>
        </p:txBody>
      </p:sp>
      <p:pic>
        <p:nvPicPr>
          <p:cNvPr id="512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382" y="107576"/>
            <a:ext cx="1231900" cy="104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102" y="5246968"/>
            <a:ext cx="107950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78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AA53B685-85E4-81FA-1099-990B08229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="" xmlns:a16="http://schemas.microsoft.com/office/drawing/2014/main" id="{167FA35B-1B88-BBBB-65E2-9B31616DE3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FED340B1-34CE-0B00-AEFB-A0CA3F6ED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6BB37-495C-9844-B90A-828E5829B867}" type="datetimeFigureOut">
              <a:rPr lang="de-DE" smtClean="0"/>
              <a:t>28.02.2023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A749AD92-6897-8234-AD2C-891BFA0FD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AA40B9E0-7C31-B7E8-6953-F3B74A9C3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2D4BD-304D-2744-A796-ECD08E540A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933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="" xmlns:a16="http://schemas.microsoft.com/office/drawing/2014/main" id="{AF2CBF26-E9E1-1BFF-DCDF-BD1538A9B9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7" y="365125"/>
            <a:ext cx="1971674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="" xmlns:a16="http://schemas.microsoft.com/office/drawing/2014/main" id="{16ABE134-C208-8629-A80F-43779E5C8E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4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E65A821C-B6FD-15D6-619D-AED090E41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6BB37-495C-9844-B90A-828E5829B867}" type="datetimeFigureOut">
              <a:rPr lang="de-DE" smtClean="0"/>
              <a:t>28.02.2023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49E674FB-2DE1-6FCC-A2A7-50CFFB4A0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EE0C41D8-167F-FDD0-8479-B8319FD75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2D4BD-304D-2744-A796-ECD08E540A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8890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F720C39A-29EF-D5D7-A3AC-D5EA0C8B8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6F588092-E20E-5DDB-D79E-2704D4FF3A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275D1336-A086-B607-5638-4C5CEE6D7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6BB37-495C-9844-B90A-828E5829B867}" type="datetimeFigureOut">
              <a:rPr lang="de-DE" smtClean="0"/>
              <a:t>28.02.2023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E139CE34-33B9-93ED-B8CD-9A247C6BD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1A07F4D9-DA96-F172-6BEE-F86310188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2D4BD-304D-2744-A796-ECD08E540A77}" type="slidenum">
              <a:rPr lang="de-DE" smtClean="0"/>
              <a:t>‹Nr.›</a:t>
            </a:fld>
            <a:endParaRPr lang="de-DE"/>
          </a:p>
        </p:txBody>
      </p:sp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382" y="121257"/>
            <a:ext cx="1231900" cy="104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6582" y="5229785"/>
            <a:ext cx="107950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2273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EE8B0C56-5410-E1A0-020A-B5DD0424E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="" xmlns:a16="http://schemas.microsoft.com/office/drawing/2014/main" id="{236680B6-0253-4410-6BB4-BB325A5399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28FBEDE1-78F4-8249-9CB7-9FB6F95F6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6BB37-495C-9844-B90A-828E5829B867}" type="datetimeFigureOut">
              <a:rPr lang="de-DE" smtClean="0"/>
              <a:t>28.02.2023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0CBDFBB1-7DA0-1DF8-EBAC-5FA296800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F470643A-792D-3578-C915-EAC7CD64E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2D4BD-304D-2744-A796-ECD08E540A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6435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C83AFBFC-B248-AD23-D290-F2903F4FB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144EBED1-860D-F1B0-3B43-A209DA21F5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="" xmlns:a16="http://schemas.microsoft.com/office/drawing/2014/main" id="{636460E4-D0DE-97E2-EFF2-C97C2F2D98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1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="" xmlns:a16="http://schemas.microsoft.com/office/drawing/2014/main" id="{989AA633-4C9D-6C79-835A-DEA7B6AD5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6BB37-495C-9844-B90A-828E5829B867}" type="datetimeFigureOut">
              <a:rPr lang="de-DE" smtClean="0"/>
              <a:t>28.02.2023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="" xmlns:a16="http://schemas.microsoft.com/office/drawing/2014/main" id="{9E7C2595-E712-93B4-FE06-CA3C5BC65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="" xmlns:a16="http://schemas.microsoft.com/office/drawing/2014/main" id="{A9489993-FCC0-23C0-D576-822E3EBED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2D4BD-304D-2744-A796-ECD08E540A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1051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E0299D65-C948-9757-D065-96500745D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="" xmlns:a16="http://schemas.microsoft.com/office/drawing/2014/main" id="{3AC735C5-3568-6F3A-D72D-6F4920912C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="" xmlns:a16="http://schemas.microsoft.com/office/drawing/2014/main" id="{F87A777D-8494-8E37-5AC1-644F8BFE74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="" xmlns:a16="http://schemas.microsoft.com/office/drawing/2014/main" id="{E33AAC6E-8AF2-46E2-C005-D3A9D28187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="" xmlns:a16="http://schemas.microsoft.com/office/drawing/2014/main" id="{3F643EE2-680C-71E0-81FE-ED864EFED3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="" xmlns:a16="http://schemas.microsoft.com/office/drawing/2014/main" id="{48887C12-5588-B3B4-CC27-B46863AC2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6BB37-495C-9844-B90A-828E5829B867}" type="datetimeFigureOut">
              <a:rPr lang="de-DE" smtClean="0"/>
              <a:t>28.02.2023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="" xmlns:a16="http://schemas.microsoft.com/office/drawing/2014/main" id="{45E70904-FC98-123C-24B7-304E912FF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="" xmlns:a16="http://schemas.microsoft.com/office/drawing/2014/main" id="{550FB6E0-B23C-71F2-4835-66436DB04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2D4BD-304D-2744-A796-ECD08E540A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1518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75D702BC-87AE-274C-462A-E37EC5E3F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="" xmlns:a16="http://schemas.microsoft.com/office/drawing/2014/main" id="{549D47A5-1E66-0058-AEB7-0D13D7C70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6BB37-495C-9844-B90A-828E5829B867}" type="datetimeFigureOut">
              <a:rPr lang="de-DE" smtClean="0"/>
              <a:t>28.02.2023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="" xmlns:a16="http://schemas.microsoft.com/office/drawing/2014/main" id="{61A36B73-328A-395C-DC8D-25148726E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="" xmlns:a16="http://schemas.microsoft.com/office/drawing/2014/main" id="{2975E10A-08AD-2B88-E4D8-F9A753326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2D4BD-304D-2744-A796-ECD08E540A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140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="" xmlns:a16="http://schemas.microsoft.com/office/drawing/2014/main" id="{EB6161FD-17D9-7804-BA54-197449BB0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6BB37-495C-9844-B90A-828E5829B867}" type="datetimeFigureOut">
              <a:rPr lang="de-DE" smtClean="0"/>
              <a:t>28.02.2023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="" xmlns:a16="http://schemas.microsoft.com/office/drawing/2014/main" id="{13967DE8-F4C1-87F8-02A1-E1D6E4C5C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="" xmlns:a16="http://schemas.microsoft.com/office/drawing/2014/main" id="{DBE1F1B9-2528-049E-F9B2-ECE186B8F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2D4BD-304D-2744-A796-ECD08E540A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1292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A995EF66-7CB0-7270-435C-59C5B476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35096B02-2D15-9984-99D1-94D75BB834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="" xmlns:a16="http://schemas.microsoft.com/office/drawing/2014/main" id="{74843D1C-3ABF-D25C-E5F6-572739970F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="" xmlns:a16="http://schemas.microsoft.com/office/drawing/2014/main" id="{49505ED5-DA73-4CF7-2496-7E7BE1A06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6BB37-495C-9844-B90A-828E5829B867}" type="datetimeFigureOut">
              <a:rPr lang="de-DE" smtClean="0"/>
              <a:t>28.02.2023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="" xmlns:a16="http://schemas.microsoft.com/office/drawing/2014/main" id="{F9E43622-4466-50FC-EDB2-ABBEEA620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="" xmlns:a16="http://schemas.microsoft.com/office/drawing/2014/main" id="{4ABD8114-8BB2-E3A8-2EC0-B88EC6EF6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2D4BD-304D-2744-A796-ECD08E540A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7891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7426CD2A-AA11-8948-6294-89F5B77BD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="" xmlns:a16="http://schemas.microsoft.com/office/drawing/2014/main" id="{327A01AD-DEEE-10D8-B310-694C21D989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="" xmlns:a16="http://schemas.microsoft.com/office/drawing/2014/main" id="{EFE8DA31-FC8F-EC37-30CE-86AB923503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="" xmlns:a16="http://schemas.microsoft.com/office/drawing/2014/main" id="{0603A339-FA71-5F98-9E43-4A837F596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6BB37-495C-9844-B90A-828E5829B867}" type="datetimeFigureOut">
              <a:rPr lang="de-DE" smtClean="0"/>
              <a:t>28.02.2023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="" xmlns:a16="http://schemas.microsoft.com/office/drawing/2014/main" id="{29AF77ED-0E51-6CBD-A376-563129FEA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="" xmlns:a16="http://schemas.microsoft.com/office/drawing/2014/main" id="{EDA3FC5B-2086-5071-7F3B-3AF27D25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2D4BD-304D-2744-A796-ECD08E540A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4378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="" xmlns:a16="http://schemas.microsoft.com/office/drawing/2014/main" id="{3A01E2BD-8792-88D4-0D95-2C31614C5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="" xmlns:a16="http://schemas.microsoft.com/office/drawing/2014/main" id="{AB88CA0D-1D0B-8ADA-DA11-D0F03C6EF5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F48BF282-BF62-7C14-41AD-38B857701D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F6BB37-495C-9844-B90A-828E5829B867}" type="datetimeFigureOut">
              <a:rPr lang="de-DE" smtClean="0"/>
              <a:t>28.02.2023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7026DC21-0382-EB53-5FA9-C2D057A1A8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698F8DC6-DDC1-5398-08D9-7AAB5DEFBF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1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2D4BD-304D-2744-A796-ECD08E540A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6917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="" xmlns:a16="http://schemas.microsoft.com/office/drawing/2014/main" id="{DE5973A6-795A-64E1-4AAA-D5DCB4AD26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001" y="837626"/>
            <a:ext cx="6480000" cy="4139194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="" xmlns:a16="http://schemas.microsoft.com/office/drawing/2014/main" id="{F7ADB869-D932-3848-B606-1658A5D96006}"/>
              </a:ext>
            </a:extLst>
          </p:cNvPr>
          <p:cNvSpPr txBox="1"/>
          <p:nvPr/>
        </p:nvSpPr>
        <p:spPr>
          <a:xfrm>
            <a:off x="1726669" y="218144"/>
            <a:ext cx="5829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solidFill>
                  <a:srgbClr val="5C2482"/>
                </a:solidFill>
                <a:effectLst/>
                <a:latin typeface="Helvetica" pitchFamily="2" charset="0"/>
              </a:rPr>
              <a:t>Hoffnung auf eine Zukunft, die Mut </a:t>
            </a:r>
            <a:r>
              <a:rPr lang="de-DE" sz="2400" dirty="0" smtClean="0">
                <a:solidFill>
                  <a:srgbClr val="5C2482"/>
                </a:solidFill>
                <a:effectLst/>
                <a:latin typeface="Helvetica" pitchFamily="2" charset="0"/>
              </a:rPr>
              <a:t>macht</a:t>
            </a:r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="" xmlns:a16="http://schemas.microsoft.com/office/drawing/2014/main" id="{53B55A5E-059D-6A59-8702-3F68EBAAF5F8}"/>
              </a:ext>
            </a:extLst>
          </p:cNvPr>
          <p:cNvSpPr txBox="1"/>
          <p:nvPr/>
        </p:nvSpPr>
        <p:spPr>
          <a:xfrm>
            <a:off x="1845282" y="5200471"/>
            <a:ext cx="54534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effectLst/>
                <a:latin typeface="Helvetica Neue LT Std" panose="020B0604020202020204" pitchFamily="34" charset="0"/>
              </a:rPr>
              <a:t>Erstmals 100 Millionen Vertriebene, so die UNCHR 2022. Oft fragen sie: Habe ich eine Zukunft? </a:t>
            </a:r>
            <a:endParaRPr lang="de-DE" sz="1200" dirty="0" smtClean="0">
              <a:effectLst/>
              <a:latin typeface="Helvetica Neue LT Std" panose="020B0604020202020204" pitchFamily="34" charset="0"/>
            </a:endParaRPr>
          </a:p>
          <a:p>
            <a:r>
              <a:rPr lang="de-DE" sz="1200" dirty="0">
                <a:effectLst/>
                <a:latin typeface="Helvetica Neue LT Std" panose="020B0604020202020204" pitchFamily="34" charset="0"/>
              </a:rPr>
              <a:t/>
            </a:r>
            <a:br>
              <a:rPr lang="de-DE" sz="1200" dirty="0">
                <a:effectLst/>
                <a:latin typeface="Helvetica Neue LT Std" panose="020B0604020202020204" pitchFamily="34" charset="0"/>
              </a:rPr>
            </a:br>
            <a:r>
              <a:rPr lang="de-DE" sz="1200" dirty="0">
                <a:effectLst/>
                <a:latin typeface="Helvetica Neue LT Std" panose="020B0604020202020204" pitchFamily="34" charset="0"/>
              </a:rPr>
              <a:t>In unseren Projekten vor Ort werden solche Fragen ernst genommen und die Menschen seelsorgerlich begleitet auf ihrem Weg in eine Mut machende Zukunft</a:t>
            </a:r>
            <a:r>
              <a:rPr lang="de-DE" sz="1200" dirty="0" smtClean="0">
                <a:effectLst/>
                <a:latin typeface="Helvetica Neue LT Std" panose="020B0604020202020204" pitchFamily="34" charset="0"/>
              </a:rPr>
              <a:t>.</a:t>
            </a:r>
            <a:endParaRPr lang="de-DE" sz="1200" dirty="0"/>
          </a:p>
        </p:txBody>
      </p:sp>
      <p:sp>
        <p:nvSpPr>
          <p:cNvPr id="11" name="Textfeld 10">
            <a:extLst>
              <a:ext uri="{FF2B5EF4-FFF2-40B4-BE49-F238E27FC236}">
                <a16:creationId xmlns="" xmlns:a16="http://schemas.microsoft.com/office/drawing/2014/main" id="{C7AE932A-6326-D3C0-E4C4-C7879890F602}"/>
              </a:ext>
            </a:extLst>
          </p:cNvPr>
          <p:cNvSpPr txBox="1"/>
          <p:nvPr/>
        </p:nvSpPr>
        <p:spPr>
          <a:xfrm rot="16200000">
            <a:off x="6436318" y="3505137"/>
            <a:ext cx="242165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solidFill>
                  <a:schemeClr val="bg1"/>
                </a:solidFill>
                <a:effectLst/>
                <a:latin typeface="Helvetica Neue LT Std" panose="020B0604020202020204" pitchFamily="34" charset="0"/>
              </a:rPr>
              <a:t>Foto: Mario Bona, Slovak Police </a:t>
            </a:r>
            <a:r>
              <a:rPr lang="de-DE" sz="900" dirty="0" smtClean="0">
                <a:solidFill>
                  <a:schemeClr val="bg1"/>
                </a:solidFill>
                <a:effectLst/>
                <a:latin typeface="Helvetica Neue LT Std" panose="020B0604020202020204" pitchFamily="34" charset="0"/>
              </a:rPr>
              <a:t>Force</a:t>
            </a:r>
            <a:endParaRPr lang="de-DE" sz="900" dirty="0">
              <a:solidFill>
                <a:schemeClr val="bg1"/>
              </a:solidFill>
              <a:effectLst/>
              <a:latin typeface="Helvetica Neue LT Std" panose="020B0604020202020204" pitchFamily="34" charset="0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="" xmlns:a16="http://schemas.microsoft.com/office/drawing/2014/main" id="{5D28D70D-1D09-F1E0-83DE-E54AF50544DC}"/>
              </a:ext>
            </a:extLst>
          </p:cNvPr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7030A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="" xmlns:a16="http://schemas.microsoft.com/office/drawing/2014/main" id="{1A538B95-734B-D2A0-C35C-0FF9DA5E80A6}"/>
              </a:ext>
            </a:extLst>
          </p:cNvPr>
          <p:cNvSpPr txBox="1"/>
          <p:nvPr/>
        </p:nvSpPr>
        <p:spPr>
          <a:xfrm>
            <a:off x="1903974" y="6455577"/>
            <a:ext cx="533605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 err="1">
                <a:solidFill>
                  <a:schemeClr val="bg1"/>
                </a:solidFill>
                <a:effectLst/>
                <a:latin typeface="HelveticaNeueLT Std" panose="020B0604020202020204" pitchFamily="34" charset="0"/>
              </a:rPr>
              <a:t>www.diakonie-wuerttemberg.de</a:t>
            </a:r>
            <a:r>
              <a:rPr lang="de-DE" sz="1600" dirty="0">
                <a:solidFill>
                  <a:schemeClr val="bg1"/>
                </a:solidFill>
                <a:effectLst/>
                <a:latin typeface="HelveticaNeueLT Std" panose="020B0604020202020204" pitchFamily="34" charset="0"/>
              </a:rPr>
              <a:t>/</a:t>
            </a:r>
            <a:r>
              <a:rPr lang="de-DE" sz="1600" dirty="0" err="1">
                <a:solidFill>
                  <a:schemeClr val="bg1"/>
                </a:solidFill>
                <a:effectLst/>
                <a:latin typeface="HelveticaNeueLT Std" panose="020B0604020202020204" pitchFamily="34" charset="0"/>
              </a:rPr>
              <a:t>hoffnung</a:t>
            </a:r>
            <a:endParaRPr lang="de-DE" sz="1600" dirty="0">
              <a:solidFill>
                <a:schemeClr val="bg1"/>
              </a:solidFill>
              <a:effectLst/>
              <a:latin typeface="HelveticaNeueLT Std" panose="020B0604020202020204" pitchFamily="34" charset="0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7974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="" xmlns:a16="http://schemas.microsoft.com/office/drawing/2014/main" id="{E82DD748-122F-DAC6-5988-928EDD369A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7737"/>
          <a:stretch/>
        </p:blipFill>
        <p:spPr>
          <a:xfrm>
            <a:off x="1332000" y="701140"/>
            <a:ext cx="6480000" cy="4186452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="" xmlns:a16="http://schemas.microsoft.com/office/drawing/2014/main" id="{CD798F5E-15C8-AE11-5C9A-FAF2631DA32D}"/>
              </a:ext>
            </a:extLst>
          </p:cNvPr>
          <p:cNvSpPr txBox="1"/>
          <p:nvPr/>
        </p:nvSpPr>
        <p:spPr>
          <a:xfrm>
            <a:off x="1657350" y="200006"/>
            <a:ext cx="5829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solidFill>
                  <a:srgbClr val="5C2482"/>
                </a:solidFill>
                <a:effectLst/>
                <a:latin typeface="Helvetica" pitchFamily="2" charset="0"/>
              </a:rPr>
              <a:t>Hoffnung auf </a:t>
            </a:r>
            <a:r>
              <a:rPr lang="de-DE" sz="2400" dirty="0" smtClean="0">
                <a:solidFill>
                  <a:srgbClr val="5C2482"/>
                </a:solidFill>
                <a:effectLst/>
                <a:latin typeface="Helvetica" pitchFamily="2" charset="0"/>
              </a:rPr>
              <a:t>Nachhaltigkeit</a:t>
            </a:r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="" xmlns:a16="http://schemas.microsoft.com/office/drawing/2014/main" id="{87D4FC0B-DB47-2083-B67F-5AF113235491}"/>
              </a:ext>
            </a:extLst>
          </p:cNvPr>
          <p:cNvSpPr txBox="1"/>
          <p:nvPr/>
        </p:nvSpPr>
        <p:spPr>
          <a:xfrm>
            <a:off x="1871195" y="5243021"/>
            <a:ext cx="54016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effectLst/>
                <a:latin typeface="Helvetica Neue LT Std" panose="020B0604020202020204" pitchFamily="34" charset="0"/>
              </a:rPr>
              <a:t>Selbst was tun, anpacken, die Welt verändern. Davon träumen viele Menschen in </a:t>
            </a:r>
            <a:r>
              <a:rPr lang="de-DE" sz="1200" dirty="0" smtClean="0">
                <a:effectLst/>
                <a:latin typeface="Helvetica Neue LT Std" panose="020B0604020202020204" pitchFamily="34" charset="0"/>
              </a:rPr>
              <a:t>Osteuropa</a:t>
            </a:r>
            <a:r>
              <a:rPr lang="de-DE" sz="1200" dirty="0">
                <a:effectLst/>
                <a:latin typeface="Helvetica Neue LT Std" panose="020B0604020202020204" pitchFamily="34" charset="0"/>
              </a:rPr>
              <a:t>. Sie wissen: Auch die kleinen Schritte sind wichtig. Gemüse im eigenen </a:t>
            </a:r>
            <a:r>
              <a:rPr lang="de-DE" sz="1200" dirty="0" smtClean="0">
                <a:effectLst/>
                <a:latin typeface="Helvetica Neue LT Std" panose="020B0604020202020204" pitchFamily="34" charset="0"/>
              </a:rPr>
              <a:t>Garten </a:t>
            </a:r>
            <a:r>
              <a:rPr lang="de-DE" sz="1200" dirty="0">
                <a:effectLst/>
                <a:latin typeface="Helvetica Neue LT Std" panose="020B0604020202020204" pitchFamily="34" charset="0"/>
              </a:rPr>
              <a:t>zum Beispiel. Für die Zukunft ihrer Kinder. Das unterstützen wir.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="" xmlns:a16="http://schemas.microsoft.com/office/drawing/2014/main" id="{AB186038-BBAB-E864-F929-75913A1F8542}"/>
              </a:ext>
            </a:extLst>
          </p:cNvPr>
          <p:cNvSpPr txBox="1"/>
          <p:nvPr/>
        </p:nvSpPr>
        <p:spPr>
          <a:xfrm rot="16200000">
            <a:off x="246684" y="1325401"/>
            <a:ext cx="242165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solidFill>
                  <a:schemeClr val="bg1"/>
                </a:solidFill>
                <a:effectLst/>
                <a:latin typeface="Helvetica Neue LT Std" panose="020B0604020202020204" pitchFamily="34" charset="0"/>
              </a:rPr>
              <a:t>Foto: DWW / </a:t>
            </a:r>
            <a:r>
              <a:rPr lang="de-DE" sz="900" dirty="0" err="1">
                <a:solidFill>
                  <a:schemeClr val="bg1"/>
                </a:solidFill>
                <a:effectLst/>
                <a:latin typeface="Helvetica Neue LT Std" panose="020B0604020202020204" pitchFamily="34" charset="0"/>
              </a:rPr>
              <a:t>P.Thorsteinsson</a:t>
            </a:r>
            <a:endParaRPr lang="de-DE" sz="900" dirty="0">
              <a:solidFill>
                <a:schemeClr val="bg1"/>
              </a:solidFill>
              <a:effectLst/>
              <a:latin typeface="Helvetica Neue LT Std" panose="020B0604020202020204" pitchFamily="34" charset="0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="" xmlns:a16="http://schemas.microsoft.com/office/drawing/2014/main" id="{F1EA1093-BC62-CA3B-3648-875CB5125B6C}"/>
              </a:ext>
            </a:extLst>
          </p:cNvPr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7030A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>
            <a:extLst>
              <a:ext uri="{FF2B5EF4-FFF2-40B4-BE49-F238E27FC236}">
                <a16:creationId xmlns="" xmlns:a16="http://schemas.microsoft.com/office/drawing/2014/main" id="{DCACE842-BBB1-BC5F-5327-2978EC52DD37}"/>
              </a:ext>
            </a:extLst>
          </p:cNvPr>
          <p:cNvSpPr txBox="1"/>
          <p:nvPr/>
        </p:nvSpPr>
        <p:spPr>
          <a:xfrm>
            <a:off x="1903974" y="6455577"/>
            <a:ext cx="533605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 err="1">
                <a:solidFill>
                  <a:schemeClr val="bg1"/>
                </a:solidFill>
                <a:effectLst/>
                <a:latin typeface="HelveticaNeueLT Std" panose="020B0604020202020204" pitchFamily="34" charset="0"/>
              </a:rPr>
              <a:t>www.diakonie-wuerttemberg.de</a:t>
            </a:r>
            <a:r>
              <a:rPr lang="de-DE" sz="1600" dirty="0">
                <a:solidFill>
                  <a:schemeClr val="bg1"/>
                </a:solidFill>
                <a:effectLst/>
                <a:latin typeface="HelveticaNeueLT Std" panose="020B0604020202020204" pitchFamily="34" charset="0"/>
              </a:rPr>
              <a:t>/</a:t>
            </a:r>
            <a:r>
              <a:rPr lang="de-DE" sz="1600" dirty="0" err="1">
                <a:solidFill>
                  <a:schemeClr val="bg1"/>
                </a:solidFill>
                <a:effectLst/>
                <a:latin typeface="HelveticaNeueLT Std" panose="020B0604020202020204" pitchFamily="34" charset="0"/>
              </a:rPr>
              <a:t>hoffnung</a:t>
            </a:r>
            <a:endParaRPr lang="de-DE" sz="1600" dirty="0">
              <a:solidFill>
                <a:schemeClr val="bg1"/>
              </a:solidFill>
              <a:effectLst/>
              <a:latin typeface="HelveticaNeueLT Std" panose="020B0604020202020204" pitchFamily="34" charset="0"/>
            </a:endParaRPr>
          </a:p>
          <a:p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="" xmlns:a16="http://schemas.microsoft.com/office/drawing/2014/main" id="{FBB8D72E-EE2C-6662-D45A-145023EAE8D8}"/>
              </a:ext>
            </a:extLst>
          </p:cNvPr>
          <p:cNvSpPr txBox="1"/>
          <p:nvPr/>
        </p:nvSpPr>
        <p:spPr>
          <a:xfrm rot="16200000">
            <a:off x="10138144" y="3211004"/>
            <a:ext cx="2421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solidFill>
                  <a:schemeClr val="bg1"/>
                </a:solidFill>
                <a:effectLst/>
                <a:latin typeface="Helvetica Neue LT Std" panose="020B0604020202020204" pitchFamily="34" charset="0"/>
              </a:rPr>
              <a:t>Foto: Mario Bona, Slovak Police Force</a:t>
            </a:r>
          </a:p>
          <a:p>
            <a:endParaRPr lang="de-DE" sz="900" dirty="0">
              <a:solidFill>
                <a:schemeClr val="bg1"/>
              </a:solidFill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="" xmlns:a16="http://schemas.microsoft.com/office/drawing/2014/main" id="{14DF9860-7741-3A02-5C59-7298BBC834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8651" y="4630296"/>
            <a:ext cx="560318" cy="76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45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="" xmlns:a16="http://schemas.microsoft.com/office/drawing/2014/main" id="{44ADAD7E-E53C-CEB9-502B-17233400E3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000" y="795584"/>
            <a:ext cx="6480000" cy="4354397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="" xmlns:a16="http://schemas.microsoft.com/office/drawing/2014/main" id="{B07F082C-C391-6DBF-1448-F782EA33323C}"/>
              </a:ext>
            </a:extLst>
          </p:cNvPr>
          <p:cNvSpPr txBox="1"/>
          <p:nvPr/>
        </p:nvSpPr>
        <p:spPr>
          <a:xfrm>
            <a:off x="1675176" y="209180"/>
            <a:ext cx="5829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solidFill>
                  <a:srgbClr val="5C2482"/>
                </a:solidFill>
                <a:effectLst/>
                <a:latin typeface="Helvetica" pitchFamily="2" charset="0"/>
              </a:rPr>
              <a:t>Hoffnung auf </a:t>
            </a:r>
            <a:r>
              <a:rPr lang="de-DE" sz="2400" dirty="0" smtClean="0">
                <a:solidFill>
                  <a:srgbClr val="5C2482"/>
                </a:solidFill>
                <a:effectLst/>
                <a:latin typeface="Helvetica" pitchFamily="2" charset="0"/>
              </a:rPr>
              <a:t>Bildung</a:t>
            </a:r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="" xmlns:a16="http://schemas.microsoft.com/office/drawing/2014/main" id="{7F64CC95-75F7-0408-E2F1-E865DF901095}"/>
              </a:ext>
            </a:extLst>
          </p:cNvPr>
          <p:cNvSpPr txBox="1"/>
          <p:nvPr/>
        </p:nvSpPr>
        <p:spPr>
          <a:xfrm>
            <a:off x="1889021" y="5290118"/>
            <a:ext cx="54016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effectLst/>
                <a:latin typeface="Helvetica Neue LT Std" panose="020B0604020202020204" pitchFamily="34" charset="0"/>
              </a:rPr>
              <a:t>Abitur in der Tasche, aber keine Möglichkeit, eine Ausbildung zu machen oder zu studieren. </a:t>
            </a:r>
          </a:p>
          <a:p>
            <a:r>
              <a:rPr lang="de-DE" sz="1200" dirty="0">
                <a:effectLst/>
                <a:latin typeface="Helvetica Neue LT Std" panose="020B0604020202020204" pitchFamily="34" charset="0"/>
              </a:rPr>
              <a:t>Ein Beispiel von vielen Bildungshürden für junge Menschen in Osteuropa. Wir ändern </a:t>
            </a:r>
            <a:r>
              <a:rPr lang="de-DE" sz="1200" dirty="0" smtClean="0">
                <a:effectLst/>
                <a:latin typeface="Helvetica Neue LT Std" panose="020B0604020202020204" pitchFamily="34" charset="0"/>
              </a:rPr>
              <a:t>nicht </a:t>
            </a:r>
            <a:r>
              <a:rPr lang="de-DE" sz="1200" dirty="0">
                <a:effectLst/>
                <a:latin typeface="Helvetica Neue LT Std" panose="020B0604020202020204" pitchFamily="34" charset="0"/>
              </a:rPr>
              <a:t>das System. Aber vor Ort ist die Hilfe auf die individuellen Bedürfnisse zugeschnitten.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="" xmlns:a16="http://schemas.microsoft.com/office/drawing/2014/main" id="{AA5964F4-8D48-CFA6-FF3F-980A1DE7402C}"/>
              </a:ext>
            </a:extLst>
          </p:cNvPr>
          <p:cNvSpPr txBox="1"/>
          <p:nvPr/>
        </p:nvSpPr>
        <p:spPr>
          <a:xfrm rot="16200000">
            <a:off x="6682568" y="3960761"/>
            <a:ext cx="18746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solidFill>
                  <a:schemeClr val="bg1"/>
                </a:solidFill>
                <a:effectLst/>
                <a:latin typeface="Helvetica Neue LT Std" panose="020B0604020202020204" pitchFamily="34" charset="0"/>
              </a:rPr>
              <a:t>Foto: DWW / </a:t>
            </a:r>
            <a:r>
              <a:rPr lang="de-DE" sz="900" dirty="0" err="1">
                <a:solidFill>
                  <a:schemeClr val="bg1"/>
                </a:solidFill>
                <a:effectLst/>
                <a:latin typeface="Helvetica Neue LT Std" panose="020B0604020202020204" pitchFamily="34" charset="0"/>
              </a:rPr>
              <a:t>P.Thorsteinsson</a:t>
            </a:r>
            <a:endParaRPr lang="de-DE" sz="900" dirty="0">
              <a:solidFill>
                <a:schemeClr val="bg1"/>
              </a:solidFill>
              <a:effectLst/>
              <a:latin typeface="Helvetica Neue LT Std" panose="020B0604020202020204" pitchFamily="34" charset="0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="" xmlns:a16="http://schemas.microsoft.com/office/drawing/2014/main" id="{BD6040F2-D58D-EF7C-2BC6-9FE0B7AD55E7}"/>
              </a:ext>
            </a:extLst>
          </p:cNvPr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7030A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="" xmlns:a16="http://schemas.microsoft.com/office/drawing/2014/main" id="{F727AE8E-2488-9B85-FEF7-EAD64221675E}"/>
              </a:ext>
            </a:extLst>
          </p:cNvPr>
          <p:cNvSpPr txBox="1"/>
          <p:nvPr/>
        </p:nvSpPr>
        <p:spPr>
          <a:xfrm>
            <a:off x="1903974" y="6455577"/>
            <a:ext cx="533605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 err="1">
                <a:solidFill>
                  <a:schemeClr val="bg1"/>
                </a:solidFill>
                <a:effectLst/>
                <a:latin typeface="HelveticaNeueLT Std" panose="020B0604020202020204" pitchFamily="34" charset="0"/>
              </a:rPr>
              <a:t>www.diakonie-wuerttemberg.de</a:t>
            </a:r>
            <a:r>
              <a:rPr lang="de-DE" sz="1600" dirty="0">
                <a:solidFill>
                  <a:schemeClr val="bg1"/>
                </a:solidFill>
                <a:effectLst/>
                <a:latin typeface="HelveticaNeueLT Std" panose="020B0604020202020204" pitchFamily="34" charset="0"/>
              </a:rPr>
              <a:t>/</a:t>
            </a:r>
            <a:r>
              <a:rPr lang="de-DE" sz="1600" dirty="0" err="1">
                <a:solidFill>
                  <a:schemeClr val="bg1"/>
                </a:solidFill>
                <a:effectLst/>
                <a:latin typeface="HelveticaNeueLT Std" panose="020B0604020202020204" pitchFamily="34" charset="0"/>
              </a:rPr>
              <a:t>hoffnung</a:t>
            </a:r>
            <a:endParaRPr lang="de-DE" sz="1600" dirty="0">
              <a:solidFill>
                <a:schemeClr val="bg1"/>
              </a:solidFill>
              <a:effectLst/>
              <a:latin typeface="HelveticaNeueLT Std" panose="020B0604020202020204" pitchFamily="34" charset="0"/>
            </a:endParaRPr>
          </a:p>
          <a:p>
            <a:endParaRPr lang="de-DE" dirty="0"/>
          </a:p>
        </p:txBody>
      </p:sp>
      <p:sp>
        <p:nvSpPr>
          <p:cNvPr id="11" name="Textfeld 10">
            <a:extLst>
              <a:ext uri="{FF2B5EF4-FFF2-40B4-BE49-F238E27FC236}">
                <a16:creationId xmlns="" xmlns:a16="http://schemas.microsoft.com/office/drawing/2014/main" id="{5E3B019D-9656-6C94-55AD-864C4CFA92A7}"/>
              </a:ext>
            </a:extLst>
          </p:cNvPr>
          <p:cNvSpPr txBox="1"/>
          <p:nvPr/>
        </p:nvSpPr>
        <p:spPr>
          <a:xfrm rot="16200000">
            <a:off x="10690594" y="3211004"/>
            <a:ext cx="2421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solidFill>
                  <a:schemeClr val="bg1"/>
                </a:solidFill>
                <a:effectLst/>
                <a:latin typeface="Helvetica Neue LT Std" panose="020B0604020202020204" pitchFamily="34" charset="0"/>
              </a:rPr>
              <a:t>Foto: Mario Bona, Slovak Police Force</a:t>
            </a:r>
          </a:p>
          <a:p>
            <a:endParaRPr lang="de-DE" sz="900" dirty="0">
              <a:solidFill>
                <a:schemeClr val="bg1"/>
              </a:solidFill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="" xmlns:a16="http://schemas.microsoft.com/office/drawing/2014/main" id="{9C16D1DC-EF5B-E47A-9C5A-3DDF7E4299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1100" y="4630296"/>
            <a:ext cx="560318" cy="76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57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="" xmlns:a16="http://schemas.microsoft.com/office/drawing/2014/main" id="{D6149F13-83A7-CEC0-D5D6-A9DF71EE56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001" y="885952"/>
            <a:ext cx="6480000" cy="4301813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="" xmlns:a16="http://schemas.microsoft.com/office/drawing/2014/main" id="{B07F082C-C391-6DBF-1448-F782EA33323C}"/>
              </a:ext>
            </a:extLst>
          </p:cNvPr>
          <p:cNvSpPr txBox="1"/>
          <p:nvPr/>
        </p:nvSpPr>
        <p:spPr>
          <a:xfrm>
            <a:off x="1624573" y="196811"/>
            <a:ext cx="5829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solidFill>
                  <a:srgbClr val="5C2482"/>
                </a:solidFill>
                <a:effectLst/>
                <a:latin typeface="Helvetica" pitchFamily="2" charset="0"/>
              </a:rPr>
              <a:t>Hoffnung auf ein </a:t>
            </a:r>
            <a:r>
              <a:rPr lang="de-DE" sz="2400" dirty="0" smtClean="0">
                <a:solidFill>
                  <a:srgbClr val="5C2482"/>
                </a:solidFill>
                <a:effectLst/>
                <a:latin typeface="Helvetica" pitchFamily="2" charset="0"/>
              </a:rPr>
              <a:t>Zuhause</a:t>
            </a:r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="" xmlns:a16="http://schemas.microsoft.com/office/drawing/2014/main" id="{7F64CC95-75F7-0408-E2F1-E865DF901095}"/>
              </a:ext>
            </a:extLst>
          </p:cNvPr>
          <p:cNvSpPr txBox="1"/>
          <p:nvPr/>
        </p:nvSpPr>
        <p:spPr>
          <a:xfrm>
            <a:off x="1838419" y="5410592"/>
            <a:ext cx="54016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effectLst/>
                <a:latin typeface="Helvetica Neue LT Std" panose="020B0604020202020204" pitchFamily="34" charset="0"/>
              </a:rPr>
              <a:t>Der Weg zu einem Zuhause ist oft mühsam: Ausweisdokumente fehlen, das Geld ist knapp, jeder Wohnraum umkämpft. Gemeinsam mit den Betroffenen suchen unsere Partnerorganisationen vor Ort nach Lösungen, Schritt für Schritt.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="" xmlns:a16="http://schemas.microsoft.com/office/drawing/2014/main" id="{39E4FF80-B972-9EFB-3A5F-366CB588BC61}"/>
              </a:ext>
            </a:extLst>
          </p:cNvPr>
          <p:cNvSpPr txBox="1"/>
          <p:nvPr/>
        </p:nvSpPr>
        <p:spPr>
          <a:xfrm rot="16200000">
            <a:off x="6178335" y="3560579"/>
            <a:ext cx="2930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solidFill>
                  <a:schemeClr val="bg1"/>
                </a:solidFill>
                <a:effectLst/>
                <a:latin typeface="Helvetica Neue LT Std" panose="020B0604020202020204" pitchFamily="34" charset="0"/>
              </a:rPr>
              <a:t>Foto: David </a:t>
            </a:r>
            <a:r>
              <a:rPr lang="de-DE" sz="900" dirty="0" err="1">
                <a:solidFill>
                  <a:schemeClr val="bg1"/>
                </a:solidFill>
                <a:effectLst/>
                <a:latin typeface="Helvetica Neue LT Std" panose="020B0604020202020204" pitchFamily="34" charset="0"/>
              </a:rPr>
              <a:t>Puchovsky</a:t>
            </a:r>
            <a:r>
              <a:rPr lang="de-DE" sz="900" dirty="0">
                <a:solidFill>
                  <a:schemeClr val="bg1"/>
                </a:solidFill>
                <a:effectLst/>
                <a:latin typeface="Helvetica Neue LT Std" panose="020B0604020202020204" pitchFamily="34" charset="0"/>
              </a:rPr>
              <a:t>, Slovak Police Force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="" xmlns:a16="http://schemas.microsoft.com/office/drawing/2014/main" id="{EDFAA9A2-B1A8-59DF-378C-7C5CA79362C6}"/>
              </a:ext>
            </a:extLst>
          </p:cNvPr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7030A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>
            <a:extLst>
              <a:ext uri="{FF2B5EF4-FFF2-40B4-BE49-F238E27FC236}">
                <a16:creationId xmlns="" xmlns:a16="http://schemas.microsoft.com/office/drawing/2014/main" id="{A7FDA38E-DAA5-94B4-3910-E087D44D6632}"/>
              </a:ext>
            </a:extLst>
          </p:cNvPr>
          <p:cNvSpPr txBox="1"/>
          <p:nvPr/>
        </p:nvSpPr>
        <p:spPr>
          <a:xfrm>
            <a:off x="1903974" y="6455577"/>
            <a:ext cx="533605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 err="1">
                <a:solidFill>
                  <a:schemeClr val="bg1"/>
                </a:solidFill>
                <a:effectLst/>
                <a:latin typeface="HelveticaNeueLT Std" panose="020B0604020202020204" pitchFamily="34" charset="0"/>
              </a:rPr>
              <a:t>www.diakonie-wuerttemberg.de</a:t>
            </a:r>
            <a:r>
              <a:rPr lang="de-DE" sz="1600" dirty="0">
                <a:solidFill>
                  <a:schemeClr val="bg1"/>
                </a:solidFill>
                <a:effectLst/>
                <a:latin typeface="HelveticaNeueLT Std" panose="020B0604020202020204" pitchFamily="34" charset="0"/>
              </a:rPr>
              <a:t>/</a:t>
            </a:r>
            <a:r>
              <a:rPr lang="de-DE" sz="1600" dirty="0" err="1">
                <a:solidFill>
                  <a:schemeClr val="bg1"/>
                </a:solidFill>
                <a:effectLst/>
                <a:latin typeface="HelveticaNeueLT Std" panose="020B0604020202020204" pitchFamily="34" charset="0"/>
              </a:rPr>
              <a:t>hoffnung</a:t>
            </a:r>
            <a:endParaRPr lang="de-DE" sz="1600" dirty="0">
              <a:solidFill>
                <a:schemeClr val="bg1"/>
              </a:solidFill>
              <a:effectLst/>
              <a:latin typeface="HelveticaNeueLT Std" panose="020B0604020202020204" pitchFamily="34" charset="0"/>
            </a:endParaRPr>
          </a:p>
          <a:p>
            <a:endParaRPr lang="de-DE" dirty="0"/>
          </a:p>
        </p:txBody>
      </p:sp>
      <p:sp>
        <p:nvSpPr>
          <p:cNvPr id="12" name="Textfeld 11">
            <a:extLst>
              <a:ext uri="{FF2B5EF4-FFF2-40B4-BE49-F238E27FC236}">
                <a16:creationId xmlns="" xmlns:a16="http://schemas.microsoft.com/office/drawing/2014/main" id="{9FCA8F3B-DFCC-FBBA-56CC-E8223AC304B8}"/>
              </a:ext>
            </a:extLst>
          </p:cNvPr>
          <p:cNvSpPr txBox="1"/>
          <p:nvPr/>
        </p:nvSpPr>
        <p:spPr>
          <a:xfrm rot="16200000">
            <a:off x="10417545" y="3211004"/>
            <a:ext cx="2421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solidFill>
                  <a:schemeClr val="bg1"/>
                </a:solidFill>
                <a:effectLst/>
                <a:latin typeface="Helvetica Neue LT Std" panose="020B0604020202020204" pitchFamily="34" charset="0"/>
              </a:rPr>
              <a:t>Foto: Mario Bona, Slovak Police Force</a:t>
            </a:r>
          </a:p>
          <a:p>
            <a:endParaRPr lang="de-DE" sz="900" dirty="0">
              <a:solidFill>
                <a:schemeClr val="bg1"/>
              </a:solidFill>
            </a:endParaRPr>
          </a:p>
        </p:txBody>
      </p:sp>
      <p:pic>
        <p:nvPicPr>
          <p:cNvPr id="13" name="Grafik 12">
            <a:extLst>
              <a:ext uri="{FF2B5EF4-FFF2-40B4-BE49-F238E27FC236}">
                <a16:creationId xmlns="" xmlns:a16="http://schemas.microsoft.com/office/drawing/2014/main" id="{212C6D34-3F6A-0DC6-2C93-F2C8089C2F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8051" y="4630296"/>
            <a:ext cx="560318" cy="76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90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="" xmlns:a16="http://schemas.microsoft.com/office/drawing/2014/main" id="{4DFE0382-A60F-62E5-D820-4A9BCD3D2B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000" y="844577"/>
            <a:ext cx="6480000" cy="4646279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="" xmlns:a16="http://schemas.microsoft.com/office/drawing/2014/main" id="{B07F082C-C391-6DBF-1448-F782EA33323C}"/>
              </a:ext>
            </a:extLst>
          </p:cNvPr>
          <p:cNvSpPr txBox="1"/>
          <p:nvPr/>
        </p:nvSpPr>
        <p:spPr>
          <a:xfrm>
            <a:off x="1657350" y="202053"/>
            <a:ext cx="5829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solidFill>
                  <a:srgbClr val="5C2482"/>
                </a:solidFill>
                <a:effectLst/>
                <a:latin typeface="Helvetica" pitchFamily="2" charset="0"/>
              </a:rPr>
              <a:t>Hoffnung auf </a:t>
            </a:r>
            <a:r>
              <a:rPr lang="de-DE" sz="2400" dirty="0" smtClean="0">
                <a:solidFill>
                  <a:srgbClr val="5C2482"/>
                </a:solidFill>
                <a:effectLst/>
                <a:latin typeface="Helvetica" pitchFamily="2" charset="0"/>
              </a:rPr>
              <a:t>Beteiligung</a:t>
            </a:r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="" xmlns:a16="http://schemas.microsoft.com/office/drawing/2014/main" id="{AA5964F4-8D48-CFA6-FF3F-980A1DE7402C}"/>
              </a:ext>
            </a:extLst>
          </p:cNvPr>
          <p:cNvSpPr txBox="1"/>
          <p:nvPr/>
        </p:nvSpPr>
        <p:spPr>
          <a:xfrm rot="16200000">
            <a:off x="6146878" y="3705429"/>
            <a:ext cx="2930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solidFill>
                  <a:schemeClr val="bg1"/>
                </a:solidFill>
                <a:effectLst/>
                <a:latin typeface="Helvetica Neue LT Std" panose="020B0604020202020204" pitchFamily="34" charset="0"/>
              </a:rPr>
              <a:t>Foto: DWW / </a:t>
            </a:r>
            <a:r>
              <a:rPr lang="de-DE" sz="900" dirty="0" err="1">
                <a:solidFill>
                  <a:schemeClr val="bg1"/>
                </a:solidFill>
                <a:effectLst/>
                <a:latin typeface="Helvetica Neue LT Std" panose="020B0604020202020204" pitchFamily="34" charset="0"/>
              </a:rPr>
              <a:t>P.Thorsteinsson</a:t>
            </a:r>
            <a:endParaRPr lang="de-DE" sz="900" dirty="0">
              <a:solidFill>
                <a:schemeClr val="bg1"/>
              </a:solidFill>
              <a:effectLst/>
              <a:latin typeface="Helvetica Neue LT Std" panose="020B0604020202020204" pitchFamily="34" charset="0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="" xmlns:a16="http://schemas.microsoft.com/office/drawing/2014/main" id="{C5C8DFF9-36D2-A941-FC43-E04EC3F713AE}"/>
              </a:ext>
            </a:extLst>
          </p:cNvPr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7030A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="" xmlns:a16="http://schemas.microsoft.com/office/drawing/2014/main" id="{75E2102A-CB2D-4295-6F37-25885C8FF8D1}"/>
              </a:ext>
            </a:extLst>
          </p:cNvPr>
          <p:cNvSpPr txBox="1"/>
          <p:nvPr/>
        </p:nvSpPr>
        <p:spPr>
          <a:xfrm>
            <a:off x="1903974" y="6455577"/>
            <a:ext cx="533605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 err="1">
                <a:solidFill>
                  <a:schemeClr val="bg1"/>
                </a:solidFill>
                <a:effectLst/>
                <a:latin typeface="HelveticaNeueLT Std" panose="020B0604020202020204" pitchFamily="34" charset="0"/>
              </a:rPr>
              <a:t>www.diakonie-wuerttemberg.de</a:t>
            </a:r>
            <a:r>
              <a:rPr lang="de-DE" sz="1600" dirty="0">
                <a:solidFill>
                  <a:schemeClr val="bg1"/>
                </a:solidFill>
                <a:effectLst/>
                <a:latin typeface="HelveticaNeueLT Std" panose="020B0604020202020204" pitchFamily="34" charset="0"/>
              </a:rPr>
              <a:t>/</a:t>
            </a:r>
            <a:r>
              <a:rPr lang="de-DE" sz="1600" dirty="0" err="1">
                <a:solidFill>
                  <a:schemeClr val="bg1"/>
                </a:solidFill>
                <a:effectLst/>
                <a:latin typeface="HelveticaNeueLT Std" panose="020B0604020202020204" pitchFamily="34" charset="0"/>
              </a:rPr>
              <a:t>hoffnung</a:t>
            </a:r>
            <a:endParaRPr lang="de-DE" sz="1600" dirty="0">
              <a:solidFill>
                <a:schemeClr val="bg1"/>
              </a:solidFill>
              <a:effectLst/>
              <a:latin typeface="HelveticaNeueLT Std" panose="020B0604020202020204" pitchFamily="34" charset="0"/>
            </a:endParaRPr>
          </a:p>
          <a:p>
            <a:endParaRPr lang="de-DE" dirty="0"/>
          </a:p>
        </p:txBody>
      </p:sp>
      <p:sp>
        <p:nvSpPr>
          <p:cNvPr id="17" name="Textfeld 16">
            <a:extLst>
              <a:ext uri="{FF2B5EF4-FFF2-40B4-BE49-F238E27FC236}">
                <a16:creationId xmlns="" xmlns:a16="http://schemas.microsoft.com/office/drawing/2014/main" id="{D333200E-8889-A844-1664-ACE71CC1674E}"/>
              </a:ext>
            </a:extLst>
          </p:cNvPr>
          <p:cNvSpPr txBox="1"/>
          <p:nvPr/>
        </p:nvSpPr>
        <p:spPr>
          <a:xfrm rot="16200000">
            <a:off x="9979395" y="3211004"/>
            <a:ext cx="2421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solidFill>
                  <a:schemeClr val="bg1"/>
                </a:solidFill>
                <a:effectLst/>
                <a:latin typeface="Helvetica Neue LT Std" panose="020B0604020202020204" pitchFamily="34" charset="0"/>
              </a:rPr>
              <a:t>Foto: Mario Bona, Slovak Police Force</a:t>
            </a:r>
          </a:p>
          <a:p>
            <a:endParaRPr lang="de-DE" sz="900" dirty="0">
              <a:solidFill>
                <a:schemeClr val="bg1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1868581" y="5747789"/>
            <a:ext cx="54068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 smtClean="0">
                <a:latin typeface="Helvetica Neue LT Std" panose="020B0604020202020204" pitchFamily="34" charset="0"/>
              </a:rPr>
              <a:t>Gesehen </a:t>
            </a:r>
            <a:r>
              <a:rPr lang="de-DE" sz="1200" dirty="0">
                <a:latin typeface="Helvetica Neue LT Std" panose="020B0604020202020204" pitchFamily="34" charset="0"/>
              </a:rPr>
              <a:t>werden, Gehör finden, beteiligt werden. </a:t>
            </a:r>
            <a:r>
              <a:rPr lang="de-DE" sz="1200" dirty="0">
                <a:latin typeface="Helvetica Neue LT Std" panose="020B0604020202020204" pitchFamily="34" charset="0"/>
              </a:rPr>
              <a:t>Das ermöglicht Hoffnung für Osteuropa seit 1994.</a:t>
            </a:r>
          </a:p>
        </p:txBody>
      </p:sp>
    </p:spTree>
    <p:extLst>
      <p:ext uri="{BB962C8B-B14F-4D97-AF65-F5344CB8AC3E}">
        <p14:creationId xmlns:p14="http://schemas.microsoft.com/office/powerpoint/2010/main" val="104933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</Words>
  <Application>Microsoft Office PowerPoint</Application>
  <PresentationFormat>Bildschirmpräsentation (4:3)</PresentationFormat>
  <Paragraphs>26</Paragraphs>
  <Slides>5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6" baseType="lpstr"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Anna-Luise Griese</dc:creator>
  <cp:lastModifiedBy>Schmucker</cp:lastModifiedBy>
  <cp:revision>12</cp:revision>
  <dcterms:created xsi:type="dcterms:W3CDTF">2023-02-27T07:33:32Z</dcterms:created>
  <dcterms:modified xsi:type="dcterms:W3CDTF">2023-02-28T07:07:09Z</dcterms:modified>
</cp:coreProperties>
</file>