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7" r:id="rId3"/>
    <p:sldId id="259" r:id="rId4"/>
    <p:sldId id="258" r:id="rId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3DB"/>
    <a:srgbClr val="A78B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01"/>
    <p:restoredTop sz="94599"/>
  </p:normalViewPr>
  <p:slideViewPr>
    <p:cSldViewPr>
      <p:cViewPr varScale="1">
        <p:scale>
          <a:sx n="188" d="100"/>
          <a:sy n="188" d="100"/>
        </p:scale>
        <p:origin x="184" y="3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D452B2-3652-BD4E-B9D6-F11807754B92}" type="datetimeFigureOut">
              <a:rPr lang="de-DE" smtClean="0"/>
              <a:t>18.01.22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EA6804-4356-2042-BF1F-8C64FBDD11D1}" type="slidenum">
              <a:rPr lang="de-DE" smtClean="0"/>
              <a:t>‹Nr.›</a:t>
            </a:fld>
            <a:endParaRPr lang="de-DE"/>
          </a:p>
        </p:txBody>
      </p:sp>
    </p:spTree>
    <p:extLst>
      <p:ext uri="{BB962C8B-B14F-4D97-AF65-F5344CB8AC3E}">
        <p14:creationId xmlns:p14="http://schemas.microsoft.com/office/powerpoint/2010/main" val="2178697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7" name="Rechteck 6">
            <a:extLst>
              <a:ext uri="{FF2B5EF4-FFF2-40B4-BE49-F238E27FC236}">
                <a16:creationId xmlns:a16="http://schemas.microsoft.com/office/drawing/2014/main" id="{5B073057-5309-9D4B-9CB9-D22730A87F39}"/>
              </a:ext>
            </a:extLst>
          </p:cNvPr>
          <p:cNvSpPr/>
          <p:nvPr userDrawn="1"/>
        </p:nvSpPr>
        <p:spPr>
          <a:xfrm>
            <a:off x="0" y="6237312"/>
            <a:ext cx="12192000" cy="504056"/>
          </a:xfrm>
          <a:prstGeom prst="rect">
            <a:avLst/>
          </a:prstGeom>
          <a:solidFill>
            <a:srgbClr val="A78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351408D7-0B46-074E-BCF7-C6449647D9FD}"/>
              </a:ext>
            </a:extLst>
          </p:cNvPr>
          <p:cNvSpPr txBox="1"/>
          <p:nvPr userDrawn="1"/>
        </p:nvSpPr>
        <p:spPr>
          <a:xfrm>
            <a:off x="0" y="6309320"/>
            <a:ext cx="12202160" cy="400110"/>
          </a:xfrm>
          <a:prstGeom prst="rect">
            <a:avLst/>
          </a:prstGeom>
          <a:noFill/>
        </p:spPr>
        <p:txBody>
          <a:bodyPr wrap="square" rtlCol="0">
            <a:spAutoFit/>
          </a:bodyPr>
          <a:lstStyle/>
          <a:p>
            <a:pPr algn="ctr"/>
            <a:r>
              <a:rPr lang="de-DE" sz="2000" b="1" i="0" kern="1200" dirty="0">
                <a:solidFill>
                  <a:schemeClr val="bg1"/>
                </a:solidFill>
                <a:effectLst/>
                <a:latin typeface="Arial" panose="020B0604020202020204" pitchFamily="34" charset="0"/>
                <a:ea typeface="+mn-ea"/>
                <a:cs typeface="Arial" panose="020B0604020202020204" pitchFamily="34" charset="0"/>
              </a:rPr>
              <a:t>diakonie-</a:t>
            </a:r>
            <a:r>
              <a:rPr lang="de-DE" sz="2000" b="1" i="0" kern="1200" dirty="0" err="1">
                <a:solidFill>
                  <a:schemeClr val="bg1"/>
                </a:solidFill>
                <a:effectLst/>
                <a:latin typeface="Arial" panose="020B0604020202020204" pitchFamily="34" charset="0"/>
                <a:ea typeface="+mn-ea"/>
                <a:cs typeface="Arial" panose="020B0604020202020204" pitchFamily="34" charset="0"/>
              </a:rPr>
              <a:t>wuerttemberg.de</a:t>
            </a:r>
            <a:r>
              <a:rPr lang="de-DE" sz="2000" b="1" i="0" kern="1200" dirty="0">
                <a:solidFill>
                  <a:schemeClr val="bg1"/>
                </a:solidFill>
                <a:effectLst/>
                <a:latin typeface="Arial" panose="020B0604020202020204" pitchFamily="34" charset="0"/>
                <a:ea typeface="+mn-ea"/>
                <a:cs typeface="Arial" panose="020B0604020202020204" pitchFamily="34" charset="0"/>
              </a:rPr>
              <a:t>/</a:t>
            </a:r>
            <a:r>
              <a:rPr lang="de-DE" sz="2000" b="1" i="0" kern="1200" dirty="0" err="1">
                <a:solidFill>
                  <a:schemeClr val="bg1"/>
                </a:solidFill>
                <a:effectLst/>
                <a:latin typeface="Arial" panose="020B0604020202020204" pitchFamily="34" charset="0"/>
                <a:ea typeface="+mn-ea"/>
                <a:cs typeface="Arial" panose="020B0604020202020204" pitchFamily="34" charset="0"/>
              </a:rPr>
              <a:t>hoffnung</a:t>
            </a:r>
            <a:endParaRPr lang="de-DE" sz="2000" b="1" i="0" dirty="0">
              <a:solidFill>
                <a:schemeClr val="bg1"/>
              </a:solidFill>
              <a:latin typeface="Arial" panose="020B0604020202020204" pitchFamily="34" charset="0"/>
              <a:cs typeface="Arial" panose="020B0604020202020204" pitchFamily="34" charset="0"/>
            </a:endParaRPr>
          </a:p>
        </p:txBody>
      </p:sp>
      <p:pic>
        <p:nvPicPr>
          <p:cNvPr id="12" name="Grafik 11">
            <a:extLst>
              <a:ext uri="{FF2B5EF4-FFF2-40B4-BE49-F238E27FC236}">
                <a16:creationId xmlns:a16="http://schemas.microsoft.com/office/drawing/2014/main" id="{C77CA369-FC59-EF44-B125-2CD2F0E14B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8982" y="192815"/>
            <a:ext cx="1722389" cy="1470025"/>
          </a:xfrm>
          <a:prstGeom prst="rect">
            <a:avLst/>
          </a:prstGeom>
        </p:spPr>
      </p:pic>
    </p:spTree>
    <p:extLst>
      <p:ext uri="{BB962C8B-B14F-4D97-AF65-F5344CB8AC3E}">
        <p14:creationId xmlns:p14="http://schemas.microsoft.com/office/powerpoint/2010/main" val="2531175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274637C-EDF2-4E1A-B24D-F500435AE24F}" type="datetimeFigureOut">
              <a:rPr lang="de-DE" smtClean="0"/>
              <a:t>18.01.22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9C90016-262B-44F0-8898-36FF461ACFFF}" type="slidenum">
              <a:rPr lang="de-DE" smtClean="0"/>
              <a:t>‹Nr.›</a:t>
            </a:fld>
            <a:endParaRPr lang="de-DE"/>
          </a:p>
        </p:txBody>
      </p:sp>
    </p:spTree>
    <p:extLst>
      <p:ext uri="{BB962C8B-B14F-4D97-AF65-F5344CB8AC3E}">
        <p14:creationId xmlns:p14="http://schemas.microsoft.com/office/powerpoint/2010/main" val="3449068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274637C-EDF2-4E1A-B24D-F500435AE24F}" type="datetimeFigureOut">
              <a:rPr lang="de-DE" smtClean="0"/>
              <a:t>18.01.22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9C90016-262B-44F0-8898-36FF461ACFFF}" type="slidenum">
              <a:rPr lang="de-DE" smtClean="0"/>
              <a:t>‹Nr.›</a:t>
            </a:fld>
            <a:endParaRPr lang="de-DE"/>
          </a:p>
        </p:txBody>
      </p:sp>
    </p:spTree>
    <p:extLst>
      <p:ext uri="{BB962C8B-B14F-4D97-AF65-F5344CB8AC3E}">
        <p14:creationId xmlns:p14="http://schemas.microsoft.com/office/powerpoint/2010/main" val="3957539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4274637C-EDF2-4E1A-B24D-F500435AE24F}" type="datetimeFigureOut">
              <a:rPr lang="de-DE" smtClean="0"/>
              <a:t>18.01.22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9C90016-262B-44F0-8898-36FF461ACFFF}" type="slidenum">
              <a:rPr lang="de-DE" smtClean="0"/>
              <a:t>‹Nr.›</a:t>
            </a:fld>
            <a:endParaRPr lang="de-DE"/>
          </a:p>
        </p:txBody>
      </p:sp>
    </p:spTree>
    <p:extLst>
      <p:ext uri="{BB962C8B-B14F-4D97-AF65-F5344CB8AC3E}">
        <p14:creationId xmlns:p14="http://schemas.microsoft.com/office/powerpoint/2010/main" val="1313888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4274637C-EDF2-4E1A-B24D-F500435AE24F}" type="datetimeFigureOut">
              <a:rPr lang="de-DE" smtClean="0"/>
              <a:t>18.01.22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9C90016-262B-44F0-8898-36FF461ACFFF}" type="slidenum">
              <a:rPr lang="de-DE" smtClean="0"/>
              <a:t>‹Nr.›</a:t>
            </a:fld>
            <a:endParaRPr lang="de-DE"/>
          </a:p>
        </p:txBody>
      </p:sp>
    </p:spTree>
    <p:extLst>
      <p:ext uri="{BB962C8B-B14F-4D97-AF65-F5344CB8AC3E}">
        <p14:creationId xmlns:p14="http://schemas.microsoft.com/office/powerpoint/2010/main" val="207010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4274637C-EDF2-4E1A-B24D-F500435AE24F}" type="datetimeFigureOut">
              <a:rPr lang="de-DE" smtClean="0"/>
              <a:t>18.01.22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9C90016-262B-44F0-8898-36FF461ACFFF}" type="slidenum">
              <a:rPr lang="de-DE" smtClean="0"/>
              <a:t>‹Nr.›</a:t>
            </a:fld>
            <a:endParaRPr lang="de-DE"/>
          </a:p>
        </p:txBody>
      </p:sp>
    </p:spTree>
    <p:extLst>
      <p:ext uri="{BB962C8B-B14F-4D97-AF65-F5344CB8AC3E}">
        <p14:creationId xmlns:p14="http://schemas.microsoft.com/office/powerpoint/2010/main" val="2158202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4274637C-EDF2-4E1A-B24D-F500435AE24F}" type="datetimeFigureOut">
              <a:rPr lang="de-DE" smtClean="0"/>
              <a:t>18.01.22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9C90016-262B-44F0-8898-36FF461ACFFF}" type="slidenum">
              <a:rPr lang="de-DE" smtClean="0"/>
              <a:t>‹Nr.›</a:t>
            </a:fld>
            <a:endParaRPr lang="de-DE"/>
          </a:p>
        </p:txBody>
      </p:sp>
    </p:spTree>
    <p:extLst>
      <p:ext uri="{BB962C8B-B14F-4D97-AF65-F5344CB8AC3E}">
        <p14:creationId xmlns:p14="http://schemas.microsoft.com/office/powerpoint/2010/main" val="939388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4274637C-EDF2-4E1A-B24D-F500435AE24F}" type="datetimeFigureOut">
              <a:rPr lang="de-DE" smtClean="0"/>
              <a:t>18.01.22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9C90016-262B-44F0-8898-36FF461ACFFF}" type="slidenum">
              <a:rPr lang="de-DE" smtClean="0"/>
              <a:t>‹Nr.›</a:t>
            </a:fld>
            <a:endParaRPr lang="de-DE"/>
          </a:p>
        </p:txBody>
      </p:sp>
    </p:spTree>
    <p:extLst>
      <p:ext uri="{BB962C8B-B14F-4D97-AF65-F5344CB8AC3E}">
        <p14:creationId xmlns:p14="http://schemas.microsoft.com/office/powerpoint/2010/main" val="3541616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274637C-EDF2-4E1A-B24D-F500435AE24F}" type="datetimeFigureOut">
              <a:rPr lang="de-DE" smtClean="0"/>
              <a:t>18.01.22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9C90016-262B-44F0-8898-36FF461ACFFF}" type="slidenum">
              <a:rPr lang="de-DE" smtClean="0"/>
              <a:t>‹Nr.›</a:t>
            </a:fld>
            <a:endParaRPr lang="de-DE"/>
          </a:p>
        </p:txBody>
      </p:sp>
    </p:spTree>
    <p:extLst>
      <p:ext uri="{BB962C8B-B14F-4D97-AF65-F5344CB8AC3E}">
        <p14:creationId xmlns:p14="http://schemas.microsoft.com/office/powerpoint/2010/main" val="3384448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4274637C-EDF2-4E1A-B24D-F500435AE24F}" type="datetimeFigureOut">
              <a:rPr lang="de-DE" smtClean="0"/>
              <a:t>18.01.22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9C90016-262B-44F0-8898-36FF461ACFFF}" type="slidenum">
              <a:rPr lang="de-DE" smtClean="0"/>
              <a:t>‹Nr.›</a:t>
            </a:fld>
            <a:endParaRPr lang="de-DE"/>
          </a:p>
        </p:txBody>
      </p:sp>
    </p:spTree>
    <p:extLst>
      <p:ext uri="{BB962C8B-B14F-4D97-AF65-F5344CB8AC3E}">
        <p14:creationId xmlns:p14="http://schemas.microsoft.com/office/powerpoint/2010/main" val="3886108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4274637C-EDF2-4E1A-B24D-F500435AE24F}" type="datetimeFigureOut">
              <a:rPr lang="de-DE" smtClean="0"/>
              <a:t>18.01.22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9C90016-262B-44F0-8898-36FF461ACFFF}" type="slidenum">
              <a:rPr lang="de-DE" smtClean="0"/>
              <a:t>‹Nr.›</a:t>
            </a:fld>
            <a:endParaRPr lang="de-DE"/>
          </a:p>
        </p:txBody>
      </p:sp>
    </p:spTree>
    <p:extLst>
      <p:ext uri="{BB962C8B-B14F-4D97-AF65-F5344CB8AC3E}">
        <p14:creationId xmlns:p14="http://schemas.microsoft.com/office/powerpoint/2010/main" val="3779218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74637C-EDF2-4E1A-B24D-F500435AE24F}" type="datetimeFigureOut">
              <a:rPr lang="de-DE" smtClean="0"/>
              <a:t>18.01.22</a:t>
            </a:fld>
            <a:endParaRPr lang="de-DE"/>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C90016-262B-44F0-8898-36FF461ACFFF}" type="slidenum">
              <a:rPr lang="de-DE" smtClean="0"/>
              <a:t>‹Nr.›</a:t>
            </a:fld>
            <a:endParaRPr lang="de-DE"/>
          </a:p>
        </p:txBody>
      </p:sp>
    </p:spTree>
    <p:extLst>
      <p:ext uri="{BB962C8B-B14F-4D97-AF65-F5344CB8AC3E}">
        <p14:creationId xmlns:p14="http://schemas.microsoft.com/office/powerpoint/2010/main" val="1660677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hyperlink" Target="mailto:hfo@diakonie-wuerttemberg.de" TargetMode="External"/><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837C1435-79FE-BF45-AAEE-DB6D3F314386}"/>
              </a:ext>
            </a:extLst>
          </p:cNvPr>
          <p:cNvSpPr/>
          <p:nvPr/>
        </p:nvSpPr>
        <p:spPr>
          <a:xfrm>
            <a:off x="0" y="0"/>
            <a:ext cx="12192000" cy="1762466"/>
          </a:xfrm>
          <a:prstGeom prst="rect">
            <a:avLst/>
          </a:prstGeom>
          <a:solidFill>
            <a:srgbClr val="00A3DB">
              <a:alpha val="2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solidFill>
                <a:srgbClr val="00A3DB"/>
              </a:solidFill>
              <a:latin typeface="Arial" panose="020B0604020202020204" pitchFamily="34" charset="0"/>
              <a:cs typeface="Arial" panose="020B0604020202020204" pitchFamily="34" charset="0"/>
            </a:endParaRPr>
          </a:p>
        </p:txBody>
      </p:sp>
      <p:pic>
        <p:nvPicPr>
          <p:cNvPr id="3" name="Grafik 2">
            <a:extLst>
              <a:ext uri="{FF2B5EF4-FFF2-40B4-BE49-F238E27FC236}">
                <a16:creationId xmlns:a16="http://schemas.microsoft.com/office/drawing/2014/main" id="{3AFD1DBA-60E9-5542-84F0-580F15837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82" y="2132856"/>
            <a:ext cx="3042740" cy="1610862"/>
          </a:xfrm>
          <a:prstGeom prst="rect">
            <a:avLst/>
          </a:prstGeom>
        </p:spPr>
      </p:pic>
      <p:sp>
        <p:nvSpPr>
          <p:cNvPr id="4" name="Textfeld 3">
            <a:extLst>
              <a:ext uri="{FF2B5EF4-FFF2-40B4-BE49-F238E27FC236}">
                <a16:creationId xmlns:a16="http://schemas.microsoft.com/office/drawing/2014/main" id="{E660AFA0-0162-8045-B031-3E3DB62848C2}"/>
              </a:ext>
            </a:extLst>
          </p:cNvPr>
          <p:cNvSpPr txBox="1"/>
          <p:nvPr/>
        </p:nvSpPr>
        <p:spPr>
          <a:xfrm>
            <a:off x="3431704" y="2046244"/>
            <a:ext cx="4298164" cy="3539430"/>
          </a:xfrm>
          <a:prstGeom prst="rect">
            <a:avLst/>
          </a:prstGeom>
          <a:noFill/>
        </p:spPr>
        <p:txBody>
          <a:bodyPr wrap="square" rtlCol="0">
            <a:spAutoFit/>
          </a:bodyPr>
          <a:lstStyle/>
          <a:p>
            <a:r>
              <a:rPr lang="de-DE" sz="1600" b="1" dirty="0"/>
              <a:t>Liebe Unterstützerinnen und Unterstützer von </a:t>
            </a:r>
            <a:r>
              <a:rPr lang="de-DE" sz="1600" b="1" dirty="0">
                <a:solidFill>
                  <a:srgbClr val="00A3DB"/>
                </a:solidFill>
              </a:rPr>
              <a:t>Hoffnung für Osteuropa</a:t>
            </a:r>
            <a:r>
              <a:rPr lang="de-DE" sz="1600" b="1" dirty="0"/>
              <a:t>,</a:t>
            </a:r>
            <a:endParaRPr lang="de-DE" sz="1600" dirty="0"/>
          </a:p>
          <a:p>
            <a:r>
              <a:rPr lang="de-DE" sz="1600" dirty="0"/>
              <a:t>auf die Solidarität kommt es an. Dieses Mitei-</a:t>
            </a:r>
            <a:r>
              <a:rPr lang="de-DE" sz="1600" dirty="0" err="1"/>
              <a:t>nander</a:t>
            </a:r>
            <a:r>
              <a:rPr lang="de-DE" sz="1600" dirty="0"/>
              <a:t> geht  über die Grenzen von Deutschland und der EU hinaus. Daher rufen die Evangelische Landeskirche in Württemberg und ihre Diakonie zur Kollekte für soziale Projekte und humanitäre Hilfe in mehreren unserer östlichen Nachbar-länder auf. </a:t>
            </a:r>
            <a:r>
              <a:rPr lang="de-DE" sz="1600" b="1" dirty="0">
                <a:solidFill>
                  <a:srgbClr val="00A3DB"/>
                </a:solidFill>
              </a:rPr>
              <a:t>Hoffnung für Osteuropa</a:t>
            </a:r>
            <a:r>
              <a:rPr lang="de-DE" sz="1600" dirty="0">
                <a:solidFill>
                  <a:srgbClr val="00A3DB"/>
                </a:solidFill>
              </a:rPr>
              <a:t> </a:t>
            </a:r>
            <a:r>
              <a:rPr lang="de-DE" sz="1600" dirty="0"/>
              <a:t>ist seit rund dreißig Jahren unser Gütesiegel und Versprechen. Das Leben und die Werke Jesu Christi sind unser Ansporn. </a:t>
            </a:r>
          </a:p>
          <a:p>
            <a:r>
              <a:rPr lang="de-DE" sz="1600" dirty="0"/>
              <a:t>In seiner Tradition sehen wir uns berufen, Menschen zur Seite zu stehen,</a:t>
            </a:r>
          </a:p>
        </p:txBody>
      </p:sp>
      <p:pic>
        <p:nvPicPr>
          <p:cNvPr id="6" name="Grafik 5">
            <a:extLst>
              <a:ext uri="{FF2B5EF4-FFF2-40B4-BE49-F238E27FC236}">
                <a16:creationId xmlns:a16="http://schemas.microsoft.com/office/drawing/2014/main" id="{699ACF74-AF5B-2242-9C89-9B8EE567C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376" y="5095534"/>
            <a:ext cx="2451100" cy="1016000"/>
          </a:xfrm>
          <a:prstGeom prst="rect">
            <a:avLst/>
          </a:prstGeom>
        </p:spPr>
      </p:pic>
      <p:pic>
        <p:nvPicPr>
          <p:cNvPr id="8" name="Grafik 7">
            <a:extLst>
              <a:ext uri="{FF2B5EF4-FFF2-40B4-BE49-F238E27FC236}">
                <a16:creationId xmlns:a16="http://schemas.microsoft.com/office/drawing/2014/main" id="{30F3B8BA-BEE0-6048-84F7-69A48D5B20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1476" y="5085184"/>
            <a:ext cx="2451100" cy="1016000"/>
          </a:xfrm>
          <a:prstGeom prst="rect">
            <a:avLst/>
          </a:prstGeom>
        </p:spPr>
      </p:pic>
      <p:sp>
        <p:nvSpPr>
          <p:cNvPr id="7" name="Textfeld 6">
            <a:extLst>
              <a:ext uri="{FF2B5EF4-FFF2-40B4-BE49-F238E27FC236}">
                <a16:creationId xmlns:a16="http://schemas.microsoft.com/office/drawing/2014/main" id="{7ED753EE-4CD8-2846-BD3B-EABA9B1EFE8C}"/>
              </a:ext>
            </a:extLst>
          </p:cNvPr>
          <p:cNvSpPr txBox="1"/>
          <p:nvPr/>
        </p:nvSpPr>
        <p:spPr>
          <a:xfrm>
            <a:off x="7784550" y="2046244"/>
            <a:ext cx="4298164" cy="3046988"/>
          </a:xfrm>
          <a:prstGeom prst="rect">
            <a:avLst/>
          </a:prstGeom>
          <a:noFill/>
        </p:spPr>
        <p:txBody>
          <a:bodyPr wrap="square" rtlCol="0">
            <a:spAutoFit/>
          </a:bodyPr>
          <a:lstStyle/>
          <a:p>
            <a:endParaRPr lang="de-DE" sz="1600" dirty="0"/>
          </a:p>
          <a:p>
            <a:r>
              <a:rPr lang="de-DE" sz="1600" dirty="0"/>
              <a:t>die aktuell Unterstützung brauchen. Das geht nur mit Ihnen, liebe Spenderinnen und Spender. </a:t>
            </a:r>
          </a:p>
          <a:p>
            <a:r>
              <a:rPr lang="de-DE" sz="1600" dirty="0"/>
              <a:t>Ihre Hilfe kommt vollständig  an und trägt für ein besseres Leben vieler Menschen vor Ort bei. </a:t>
            </a:r>
            <a:br>
              <a:rPr lang="de-DE" sz="1600" dirty="0"/>
            </a:br>
            <a:r>
              <a:rPr lang="de-DE" sz="1600" dirty="0"/>
              <a:t>Wir bitten Sie um Ihre Fürbitte für die Menschen und für humanitäre Hilfen in Osteuropa. Wenn Sie die Möglichkeit haben, unsere Arbeit vor Ort durch eine Spende zu unterstützen, sind wir Ihnen sehr dankbar.</a:t>
            </a:r>
          </a:p>
          <a:p>
            <a:endParaRPr lang="de-DE" sz="1600" dirty="0"/>
          </a:p>
          <a:p>
            <a:r>
              <a:rPr lang="de-DE" sz="1600" dirty="0"/>
              <a:t>Ihre</a:t>
            </a:r>
          </a:p>
        </p:txBody>
      </p:sp>
      <p:sp>
        <p:nvSpPr>
          <p:cNvPr id="11" name="Textfeld 10">
            <a:extLst>
              <a:ext uri="{FF2B5EF4-FFF2-40B4-BE49-F238E27FC236}">
                <a16:creationId xmlns:a16="http://schemas.microsoft.com/office/drawing/2014/main" id="{D1449CF5-9767-194D-9D7A-AA4EDB8F8649}"/>
              </a:ext>
            </a:extLst>
          </p:cNvPr>
          <p:cNvSpPr txBox="1"/>
          <p:nvPr/>
        </p:nvSpPr>
        <p:spPr>
          <a:xfrm>
            <a:off x="280138" y="548680"/>
            <a:ext cx="7082989" cy="646331"/>
          </a:xfrm>
          <a:prstGeom prst="rect">
            <a:avLst/>
          </a:prstGeom>
          <a:noFill/>
        </p:spPr>
        <p:txBody>
          <a:bodyPr wrap="square" rtlCol="0">
            <a:spAutoFit/>
          </a:bodyPr>
          <a:lstStyle/>
          <a:p>
            <a:r>
              <a:rPr lang="de-DE" dirty="0">
                <a:solidFill>
                  <a:srgbClr val="7030A0"/>
                </a:solidFill>
                <a:latin typeface="Arial" panose="020B0604020202020204" pitchFamily="34" charset="0"/>
                <a:cs typeface="Arial" panose="020B0604020202020204" pitchFamily="34" charset="0"/>
              </a:rPr>
              <a:t>„Lasst uns aufeinander achthaben und einander anspornen </a:t>
            </a:r>
          </a:p>
          <a:p>
            <a:r>
              <a:rPr lang="de-DE" dirty="0">
                <a:solidFill>
                  <a:srgbClr val="7030A0"/>
                </a:solidFill>
                <a:latin typeface="Arial" panose="020B0604020202020204" pitchFamily="34" charset="0"/>
                <a:cs typeface="Arial" panose="020B0604020202020204" pitchFamily="34" charset="0"/>
              </a:rPr>
              <a:t>zur Liebe und zu guten Werken.“</a:t>
            </a:r>
          </a:p>
        </p:txBody>
      </p:sp>
      <p:sp>
        <p:nvSpPr>
          <p:cNvPr id="2" name="Rechteck 1">
            <a:extLst>
              <a:ext uri="{FF2B5EF4-FFF2-40B4-BE49-F238E27FC236}">
                <a16:creationId xmlns:a16="http://schemas.microsoft.com/office/drawing/2014/main" id="{45148CB8-E321-0141-83AA-2166D41E67DA}"/>
              </a:ext>
            </a:extLst>
          </p:cNvPr>
          <p:cNvSpPr/>
          <p:nvPr/>
        </p:nvSpPr>
        <p:spPr>
          <a:xfrm>
            <a:off x="5093654" y="1041122"/>
            <a:ext cx="1578409" cy="307777"/>
          </a:xfrm>
          <a:prstGeom prst="rect">
            <a:avLst/>
          </a:prstGeom>
        </p:spPr>
        <p:txBody>
          <a:bodyPr wrap="square">
            <a:spAutoFit/>
          </a:bodyPr>
          <a:lstStyle/>
          <a:p>
            <a:r>
              <a:rPr lang="de-DE" sz="1400" i="1" dirty="0">
                <a:solidFill>
                  <a:srgbClr val="7030A0"/>
                </a:solidFill>
                <a:latin typeface="Arial" panose="020B0604020202020204" pitchFamily="34" charset="0"/>
                <a:cs typeface="Arial" panose="020B0604020202020204" pitchFamily="34" charset="0"/>
              </a:rPr>
              <a:t>Hebr. 10,24 (L)</a:t>
            </a:r>
          </a:p>
        </p:txBody>
      </p:sp>
      <p:pic>
        <p:nvPicPr>
          <p:cNvPr id="12" name="Grafik 11">
            <a:extLst>
              <a:ext uri="{FF2B5EF4-FFF2-40B4-BE49-F238E27FC236}">
                <a16:creationId xmlns:a16="http://schemas.microsoft.com/office/drawing/2014/main" id="{40EC0FAF-515F-7B45-8115-32A250AF14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3563" y="404664"/>
            <a:ext cx="2027768" cy="893819"/>
          </a:xfrm>
          <a:prstGeom prst="rect">
            <a:avLst/>
          </a:prstGeom>
        </p:spPr>
      </p:pic>
    </p:spTree>
    <p:extLst>
      <p:ext uri="{BB962C8B-B14F-4D97-AF65-F5344CB8AC3E}">
        <p14:creationId xmlns:p14="http://schemas.microsoft.com/office/powerpoint/2010/main" val="3354666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715E1D88-87F5-DB40-A76F-F5605397E000}"/>
              </a:ext>
            </a:extLst>
          </p:cNvPr>
          <p:cNvSpPr/>
          <p:nvPr/>
        </p:nvSpPr>
        <p:spPr>
          <a:xfrm>
            <a:off x="0" y="6237312"/>
            <a:ext cx="12192000" cy="504056"/>
          </a:xfrm>
          <a:prstGeom prst="rect">
            <a:avLst/>
          </a:prstGeom>
          <a:solidFill>
            <a:srgbClr val="A78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65395A1E-3D98-5447-8F2C-B8251600405F}"/>
              </a:ext>
            </a:extLst>
          </p:cNvPr>
          <p:cNvSpPr txBox="1"/>
          <p:nvPr/>
        </p:nvSpPr>
        <p:spPr>
          <a:xfrm>
            <a:off x="0" y="6309320"/>
            <a:ext cx="12202160" cy="400110"/>
          </a:xfrm>
          <a:prstGeom prst="rect">
            <a:avLst/>
          </a:prstGeom>
          <a:noFill/>
        </p:spPr>
        <p:txBody>
          <a:bodyPr wrap="square" rtlCol="0">
            <a:spAutoFit/>
          </a:bodyPr>
          <a:lstStyle/>
          <a:p>
            <a:pPr algn="ctr"/>
            <a:r>
              <a:rPr lang="de-DE" sz="2000" b="1" i="0" kern="1200" dirty="0">
                <a:solidFill>
                  <a:schemeClr val="bg1"/>
                </a:solidFill>
                <a:effectLst/>
                <a:latin typeface="Arial" panose="020B0604020202020204" pitchFamily="34" charset="0"/>
                <a:ea typeface="+mn-ea"/>
                <a:cs typeface="Arial" panose="020B0604020202020204" pitchFamily="34" charset="0"/>
              </a:rPr>
              <a:t>diakonie-</a:t>
            </a:r>
            <a:r>
              <a:rPr lang="de-DE" sz="2000" b="1" i="0" kern="1200" dirty="0" err="1">
                <a:solidFill>
                  <a:schemeClr val="bg1"/>
                </a:solidFill>
                <a:effectLst/>
                <a:latin typeface="Arial" panose="020B0604020202020204" pitchFamily="34" charset="0"/>
                <a:ea typeface="+mn-ea"/>
                <a:cs typeface="Arial" panose="020B0604020202020204" pitchFamily="34" charset="0"/>
              </a:rPr>
              <a:t>wuerttemberg.de</a:t>
            </a:r>
            <a:r>
              <a:rPr lang="de-DE" sz="2000" b="1" i="0" kern="1200" dirty="0">
                <a:solidFill>
                  <a:schemeClr val="bg1"/>
                </a:solidFill>
                <a:effectLst/>
                <a:latin typeface="Arial" panose="020B0604020202020204" pitchFamily="34" charset="0"/>
                <a:ea typeface="+mn-ea"/>
                <a:cs typeface="Arial" panose="020B0604020202020204" pitchFamily="34" charset="0"/>
              </a:rPr>
              <a:t>/</a:t>
            </a:r>
            <a:r>
              <a:rPr lang="de-DE" sz="2000" b="1" i="0" kern="1200" dirty="0" err="1">
                <a:solidFill>
                  <a:schemeClr val="bg1"/>
                </a:solidFill>
                <a:effectLst/>
                <a:latin typeface="Arial" panose="020B0604020202020204" pitchFamily="34" charset="0"/>
                <a:ea typeface="+mn-ea"/>
                <a:cs typeface="Arial" panose="020B0604020202020204" pitchFamily="34" charset="0"/>
              </a:rPr>
              <a:t>hoffnung</a:t>
            </a:r>
            <a:endParaRPr lang="de-DE" sz="2000" b="1" i="0" dirty="0">
              <a:solidFill>
                <a:schemeClr val="bg1"/>
              </a:solidFill>
              <a:latin typeface="Arial" panose="020B0604020202020204" pitchFamily="34" charset="0"/>
              <a:cs typeface="Arial" panose="020B0604020202020204" pitchFamily="34" charset="0"/>
            </a:endParaRPr>
          </a:p>
        </p:txBody>
      </p:sp>
      <p:pic>
        <p:nvPicPr>
          <p:cNvPr id="9" name="Grafik 8">
            <a:extLst>
              <a:ext uri="{FF2B5EF4-FFF2-40B4-BE49-F238E27FC236}">
                <a16:creationId xmlns:a16="http://schemas.microsoft.com/office/drawing/2014/main" id="{65497624-B521-AA4D-8C63-7586215AD8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8448" y="192815"/>
            <a:ext cx="1882924" cy="1607038"/>
          </a:xfrm>
          <a:prstGeom prst="rect">
            <a:avLst/>
          </a:prstGeom>
        </p:spPr>
      </p:pic>
      <p:sp>
        <p:nvSpPr>
          <p:cNvPr id="15" name="Textfeld 14">
            <a:extLst>
              <a:ext uri="{FF2B5EF4-FFF2-40B4-BE49-F238E27FC236}">
                <a16:creationId xmlns:a16="http://schemas.microsoft.com/office/drawing/2014/main" id="{17FF9532-540F-ED4C-8D35-E863707F83D2}"/>
              </a:ext>
            </a:extLst>
          </p:cNvPr>
          <p:cNvSpPr txBox="1"/>
          <p:nvPr/>
        </p:nvSpPr>
        <p:spPr>
          <a:xfrm>
            <a:off x="767408" y="3013442"/>
            <a:ext cx="4320479" cy="1246495"/>
          </a:xfrm>
          <a:prstGeom prst="rect">
            <a:avLst/>
          </a:prstGeom>
          <a:noFill/>
        </p:spPr>
        <p:txBody>
          <a:bodyPr wrap="square" rtlCol="0">
            <a:spAutoFit/>
          </a:bodyPr>
          <a:lstStyle/>
          <a:p>
            <a:r>
              <a:rPr lang="de-DE" sz="1500" dirty="0">
                <a:latin typeface="Arial" panose="020B0604020202020204" pitchFamily="34" charset="0"/>
                <a:cs typeface="Arial" panose="020B0604020202020204" pitchFamily="34" charset="0"/>
              </a:rPr>
              <a:t>„Für geflüchtete Frauen ist NAOMI eine Oase. Sich willkommen fühlen, einen sicheren Ort zu haben und sich mit Anderen austauschen zu können, tut gut und hilft bei der Neuorientierung nach einem Leben auf der Flucht.“</a:t>
            </a:r>
          </a:p>
        </p:txBody>
      </p:sp>
      <p:sp>
        <p:nvSpPr>
          <p:cNvPr id="16" name="Textfeld 15">
            <a:extLst>
              <a:ext uri="{FF2B5EF4-FFF2-40B4-BE49-F238E27FC236}">
                <a16:creationId xmlns:a16="http://schemas.microsoft.com/office/drawing/2014/main" id="{1CC74166-E64B-B947-8887-AE46814362C9}"/>
              </a:ext>
            </a:extLst>
          </p:cNvPr>
          <p:cNvSpPr txBox="1"/>
          <p:nvPr/>
        </p:nvSpPr>
        <p:spPr>
          <a:xfrm>
            <a:off x="767408" y="4285089"/>
            <a:ext cx="4032448" cy="1446550"/>
          </a:xfrm>
          <a:prstGeom prst="rect">
            <a:avLst/>
          </a:prstGeom>
          <a:noFill/>
        </p:spPr>
        <p:txBody>
          <a:bodyPr wrap="square" rtlCol="0">
            <a:spAutoFit/>
          </a:bodyPr>
          <a:lstStyle/>
          <a:p>
            <a:r>
              <a:rPr lang="de-DE" sz="1100" dirty="0">
                <a:latin typeface="Arial" panose="020B0604020202020204" pitchFamily="34" charset="0"/>
                <a:cs typeface="Arial" panose="020B0604020202020204" pitchFamily="34" charset="0"/>
              </a:rPr>
              <a:t>Die Ökumenische Organisation NAOMI wird seit rund 10 Jahren von </a:t>
            </a:r>
            <a:r>
              <a:rPr lang="de-DE" sz="1100" b="1" dirty="0">
                <a:solidFill>
                  <a:srgbClr val="00A3DB"/>
                </a:solidFill>
                <a:latin typeface="Arial" panose="020B0604020202020204" pitchFamily="34" charset="0"/>
                <a:cs typeface="Arial" panose="020B0604020202020204" pitchFamily="34" charset="0"/>
              </a:rPr>
              <a:t>Hoffnung für Osteuropa</a:t>
            </a:r>
            <a:r>
              <a:rPr lang="de-DE" sz="1100" dirty="0">
                <a:solidFill>
                  <a:srgbClr val="00A3DB"/>
                </a:solidFill>
                <a:latin typeface="Arial" panose="020B0604020202020204" pitchFamily="34" charset="0"/>
                <a:cs typeface="Arial" panose="020B0604020202020204" pitchFamily="34" charset="0"/>
              </a:rPr>
              <a:t> </a:t>
            </a:r>
            <a:r>
              <a:rPr lang="de-DE" sz="1100" dirty="0">
                <a:latin typeface="Arial" panose="020B0604020202020204" pitchFamily="34" charset="0"/>
                <a:cs typeface="Arial" panose="020B0604020202020204" pitchFamily="34" charset="0"/>
              </a:rPr>
              <a:t>unterstützt. Die Arbeit von NAOMI auf den Straßen in Thessaloniki und in den umliegenden Flüchtlings-Camps wird von geflüchteten Menschen und Netzwerkpartnern gleichermaßen geschätzt. Begegnung auf Augenhöhe und Teilhabe sind die tragenden Prinzipien der Arbeit.</a:t>
            </a:r>
          </a:p>
          <a:p>
            <a:endParaRPr lang="de-DE" sz="1100" dirty="0"/>
          </a:p>
        </p:txBody>
      </p:sp>
      <p:pic>
        <p:nvPicPr>
          <p:cNvPr id="18" name="Grafik 17">
            <a:extLst>
              <a:ext uri="{FF2B5EF4-FFF2-40B4-BE49-F238E27FC236}">
                <a16:creationId xmlns:a16="http://schemas.microsoft.com/office/drawing/2014/main" id="{ECD8F66C-8B9C-A546-BCB3-EE800AAAA5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066"/>
            <a:ext cx="4943872" cy="2621594"/>
          </a:xfrm>
          <a:prstGeom prst="rect">
            <a:avLst/>
          </a:prstGeom>
        </p:spPr>
      </p:pic>
      <p:pic>
        <p:nvPicPr>
          <p:cNvPr id="21" name="Grafik 20">
            <a:extLst>
              <a:ext uri="{FF2B5EF4-FFF2-40B4-BE49-F238E27FC236}">
                <a16:creationId xmlns:a16="http://schemas.microsoft.com/office/drawing/2014/main" id="{7F3DAE47-3253-E04D-8360-BC4F078EAB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2372" y="192816"/>
            <a:ext cx="4943872" cy="2621594"/>
          </a:xfrm>
          <a:prstGeom prst="rect">
            <a:avLst/>
          </a:prstGeom>
        </p:spPr>
      </p:pic>
      <p:sp>
        <p:nvSpPr>
          <p:cNvPr id="23" name="Textfeld 22">
            <a:extLst>
              <a:ext uri="{FF2B5EF4-FFF2-40B4-BE49-F238E27FC236}">
                <a16:creationId xmlns:a16="http://schemas.microsoft.com/office/drawing/2014/main" id="{27D8DC13-D42A-114B-A7C2-D61BCCECE3E5}"/>
              </a:ext>
            </a:extLst>
          </p:cNvPr>
          <p:cNvSpPr txBox="1"/>
          <p:nvPr/>
        </p:nvSpPr>
        <p:spPr>
          <a:xfrm>
            <a:off x="5609997" y="3013442"/>
            <a:ext cx="4168486" cy="2169825"/>
          </a:xfrm>
          <a:prstGeom prst="rect">
            <a:avLst/>
          </a:prstGeom>
          <a:noFill/>
        </p:spPr>
        <p:txBody>
          <a:bodyPr wrap="square" rtlCol="0">
            <a:spAutoFit/>
          </a:bodyPr>
          <a:lstStyle/>
          <a:p>
            <a:r>
              <a:rPr lang="de-DE" sz="1500" dirty="0">
                <a:latin typeface="Arial" panose="020B0604020202020204" pitchFamily="34" charset="0"/>
                <a:cs typeface="Arial" panose="020B0604020202020204" pitchFamily="34" charset="0"/>
              </a:rPr>
              <a:t>„Vor zwölf Monaten noch mischte der junge Ali Jalal aus Pakistan in seinem Eifer, seine Geschichte zu erzählen, Rumänisch, Englisch und Urdu. Unbedingt wollte er in der Lage sein, eine Rede auf Rumänisch zu halten. Er besuchte Sprachkurse und nahm teil an kulturellen Aktivitäten und Debatten. Ein Jahr später spricht er auf lokalen Konferenzen stolz über seine Bemühungen und Erfolge.“</a:t>
            </a:r>
          </a:p>
        </p:txBody>
      </p:sp>
      <p:sp>
        <p:nvSpPr>
          <p:cNvPr id="24" name="Textfeld 23">
            <a:extLst>
              <a:ext uri="{FF2B5EF4-FFF2-40B4-BE49-F238E27FC236}">
                <a16:creationId xmlns:a16="http://schemas.microsoft.com/office/drawing/2014/main" id="{31C6E5AE-2223-FA40-9995-070BB4E98E90}"/>
              </a:ext>
            </a:extLst>
          </p:cNvPr>
          <p:cNvSpPr txBox="1"/>
          <p:nvPr/>
        </p:nvSpPr>
        <p:spPr>
          <a:xfrm>
            <a:off x="5609996" y="5182133"/>
            <a:ext cx="4374436" cy="938719"/>
          </a:xfrm>
          <a:prstGeom prst="rect">
            <a:avLst/>
          </a:prstGeom>
          <a:noFill/>
        </p:spPr>
        <p:txBody>
          <a:bodyPr wrap="square" rtlCol="0">
            <a:spAutoFit/>
          </a:bodyPr>
          <a:lstStyle/>
          <a:p>
            <a:r>
              <a:rPr lang="de-DE" sz="1100" dirty="0" err="1">
                <a:latin typeface="Arial" panose="020B0604020202020204" pitchFamily="34" charset="0"/>
                <a:cs typeface="Arial" panose="020B0604020202020204" pitchFamily="34" charset="0"/>
              </a:rPr>
              <a:t>AIDRom</a:t>
            </a:r>
            <a:r>
              <a:rPr lang="de-DE" sz="1100" dirty="0">
                <a:latin typeface="Arial" panose="020B0604020202020204" pitchFamily="34" charset="0"/>
                <a:cs typeface="Arial" panose="020B0604020202020204" pitchFamily="34" charset="0"/>
              </a:rPr>
              <a:t> unterhält drei regionale Beratungszentren in Rumänien, die Menschen in benachteiligenden Lebensformaten Hilfen an-bieten. Das 30-köpfige Team der Organisation betreut auch ein „Save-House“ für Opfer von Menschenhandel und zwei Unterkünfte für Asylsuchende.</a:t>
            </a:r>
          </a:p>
        </p:txBody>
      </p:sp>
    </p:spTree>
    <p:extLst>
      <p:ext uri="{BB962C8B-B14F-4D97-AF65-F5344CB8AC3E}">
        <p14:creationId xmlns:p14="http://schemas.microsoft.com/office/powerpoint/2010/main" val="2003750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C41BC3FB-0D87-7944-9A11-710FC017B96A}"/>
              </a:ext>
            </a:extLst>
          </p:cNvPr>
          <p:cNvSpPr/>
          <p:nvPr/>
        </p:nvSpPr>
        <p:spPr>
          <a:xfrm>
            <a:off x="0" y="6237312"/>
            <a:ext cx="12192000" cy="504056"/>
          </a:xfrm>
          <a:prstGeom prst="rect">
            <a:avLst/>
          </a:prstGeom>
          <a:solidFill>
            <a:srgbClr val="A78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Arial" panose="020B0604020202020204" pitchFamily="34" charset="0"/>
              <a:cs typeface="Arial" panose="020B0604020202020204" pitchFamily="34" charset="0"/>
            </a:endParaRPr>
          </a:p>
        </p:txBody>
      </p:sp>
      <p:sp>
        <p:nvSpPr>
          <p:cNvPr id="7" name="Textfeld 6">
            <a:extLst>
              <a:ext uri="{FF2B5EF4-FFF2-40B4-BE49-F238E27FC236}">
                <a16:creationId xmlns:a16="http://schemas.microsoft.com/office/drawing/2014/main" id="{006CD1E5-8D5E-004E-ACEE-69F4300DF8AB}"/>
              </a:ext>
            </a:extLst>
          </p:cNvPr>
          <p:cNvSpPr txBox="1"/>
          <p:nvPr/>
        </p:nvSpPr>
        <p:spPr>
          <a:xfrm>
            <a:off x="0" y="6309320"/>
            <a:ext cx="12202160" cy="400110"/>
          </a:xfrm>
          <a:prstGeom prst="rect">
            <a:avLst/>
          </a:prstGeom>
          <a:noFill/>
        </p:spPr>
        <p:txBody>
          <a:bodyPr wrap="square" rtlCol="0">
            <a:spAutoFit/>
          </a:bodyPr>
          <a:lstStyle/>
          <a:p>
            <a:pPr algn="ctr"/>
            <a:r>
              <a:rPr lang="de-DE" sz="2000" b="1" i="0" kern="1200" dirty="0">
                <a:solidFill>
                  <a:schemeClr val="bg1"/>
                </a:solidFill>
                <a:effectLst/>
                <a:latin typeface="Arial" panose="020B0604020202020204" pitchFamily="34" charset="0"/>
                <a:ea typeface="+mn-ea"/>
                <a:cs typeface="Arial" panose="020B0604020202020204" pitchFamily="34" charset="0"/>
              </a:rPr>
              <a:t>diakonie-</a:t>
            </a:r>
            <a:r>
              <a:rPr lang="de-DE" sz="2000" b="1" i="0" kern="1200" dirty="0" err="1">
                <a:solidFill>
                  <a:schemeClr val="bg1"/>
                </a:solidFill>
                <a:effectLst/>
                <a:latin typeface="Arial" panose="020B0604020202020204" pitchFamily="34" charset="0"/>
                <a:ea typeface="+mn-ea"/>
                <a:cs typeface="Arial" panose="020B0604020202020204" pitchFamily="34" charset="0"/>
              </a:rPr>
              <a:t>wuerttemberg.de</a:t>
            </a:r>
            <a:r>
              <a:rPr lang="de-DE" sz="2000" b="1" i="0" kern="1200" dirty="0">
                <a:solidFill>
                  <a:schemeClr val="bg1"/>
                </a:solidFill>
                <a:effectLst/>
                <a:latin typeface="Arial" panose="020B0604020202020204" pitchFamily="34" charset="0"/>
                <a:ea typeface="+mn-ea"/>
                <a:cs typeface="Arial" panose="020B0604020202020204" pitchFamily="34" charset="0"/>
              </a:rPr>
              <a:t>/</a:t>
            </a:r>
            <a:r>
              <a:rPr lang="de-DE" sz="2000" b="1" i="0" kern="1200" dirty="0" err="1">
                <a:solidFill>
                  <a:schemeClr val="bg1"/>
                </a:solidFill>
                <a:effectLst/>
                <a:latin typeface="Arial" panose="020B0604020202020204" pitchFamily="34" charset="0"/>
                <a:ea typeface="+mn-ea"/>
                <a:cs typeface="Arial" panose="020B0604020202020204" pitchFamily="34" charset="0"/>
              </a:rPr>
              <a:t>hoffnung</a:t>
            </a:r>
            <a:endParaRPr lang="de-DE" sz="2000" b="1" i="0" dirty="0">
              <a:solidFill>
                <a:schemeClr val="bg1"/>
              </a:solidFill>
              <a:latin typeface="Arial" panose="020B0604020202020204" pitchFamily="34" charset="0"/>
              <a:cs typeface="Arial" panose="020B0604020202020204" pitchFamily="34" charset="0"/>
            </a:endParaRPr>
          </a:p>
        </p:txBody>
      </p:sp>
      <p:pic>
        <p:nvPicPr>
          <p:cNvPr id="8" name="Grafik 7">
            <a:extLst>
              <a:ext uri="{FF2B5EF4-FFF2-40B4-BE49-F238E27FC236}">
                <a16:creationId xmlns:a16="http://schemas.microsoft.com/office/drawing/2014/main" id="{3EA53D3A-E219-3B41-982D-5D29080280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8448" y="192815"/>
            <a:ext cx="1882924" cy="1607038"/>
          </a:xfrm>
          <a:prstGeom prst="rect">
            <a:avLst/>
          </a:prstGeom>
        </p:spPr>
      </p:pic>
      <p:sp>
        <p:nvSpPr>
          <p:cNvPr id="9" name="Textfeld 8">
            <a:extLst>
              <a:ext uri="{FF2B5EF4-FFF2-40B4-BE49-F238E27FC236}">
                <a16:creationId xmlns:a16="http://schemas.microsoft.com/office/drawing/2014/main" id="{4852DC7C-2635-CC46-8520-2DD93F598AB2}"/>
              </a:ext>
            </a:extLst>
          </p:cNvPr>
          <p:cNvSpPr txBox="1"/>
          <p:nvPr/>
        </p:nvSpPr>
        <p:spPr>
          <a:xfrm>
            <a:off x="767408" y="3013442"/>
            <a:ext cx="4320479" cy="1477328"/>
          </a:xfrm>
          <a:prstGeom prst="rect">
            <a:avLst/>
          </a:prstGeom>
          <a:noFill/>
        </p:spPr>
        <p:txBody>
          <a:bodyPr wrap="square" rtlCol="0">
            <a:spAutoFit/>
          </a:bodyPr>
          <a:lstStyle/>
          <a:p>
            <a:r>
              <a:rPr lang="de-DE" sz="1500" dirty="0">
                <a:latin typeface="Arial" panose="020B0604020202020204" pitchFamily="34" charset="0"/>
                <a:cs typeface="Arial" panose="020B0604020202020204" pitchFamily="34" charset="0"/>
              </a:rPr>
              <a:t>„Für einen Moment die Kälte, die Einsamkeit, den Hunger vergessen. Das gelingt nicht immer und doch ab und zu. In der Nähe des städtischen Markts in Samara gibt es ein warmes Mittagessen und einen beheizten Raum zum Aufwärmen. Was für ein Segen.“</a:t>
            </a:r>
          </a:p>
        </p:txBody>
      </p:sp>
      <p:sp>
        <p:nvSpPr>
          <p:cNvPr id="10" name="Textfeld 9">
            <a:extLst>
              <a:ext uri="{FF2B5EF4-FFF2-40B4-BE49-F238E27FC236}">
                <a16:creationId xmlns:a16="http://schemas.microsoft.com/office/drawing/2014/main" id="{6D12FB94-2C7A-5844-A959-5C4E34685CC4}"/>
              </a:ext>
            </a:extLst>
          </p:cNvPr>
          <p:cNvSpPr txBox="1"/>
          <p:nvPr/>
        </p:nvSpPr>
        <p:spPr>
          <a:xfrm>
            <a:off x="767408" y="4490770"/>
            <a:ext cx="4032448" cy="1277273"/>
          </a:xfrm>
          <a:prstGeom prst="rect">
            <a:avLst/>
          </a:prstGeom>
          <a:noFill/>
        </p:spPr>
        <p:txBody>
          <a:bodyPr wrap="square" rtlCol="0">
            <a:spAutoFit/>
          </a:bodyPr>
          <a:lstStyle/>
          <a:p>
            <a:r>
              <a:rPr lang="de-DE" sz="1100" dirty="0">
                <a:latin typeface="Arial" panose="020B0604020202020204" pitchFamily="34" charset="0"/>
                <a:cs typeface="Arial" panose="020B0604020202020204" pitchFamily="34" charset="0"/>
              </a:rPr>
              <a:t>Die Evangelisch-Lutherische Kirchengemeinde St. Georg zu Samara  und die orthodoxe Gemeinde mit dem Namen der Großmärtyrerin Elisabeth haben sich zusammengeschlossen, um Menschen am Rande der Gesellschaft zu unterstützen. Die Stadt Samara stellt den Gemeinden für den Mittagstisch kostenlos einen Raum zur Verfügung – eine bespielhafte ökumenische und kommunale Vernetzung.</a:t>
            </a:r>
          </a:p>
        </p:txBody>
      </p:sp>
      <p:sp>
        <p:nvSpPr>
          <p:cNvPr id="13" name="Textfeld 12">
            <a:extLst>
              <a:ext uri="{FF2B5EF4-FFF2-40B4-BE49-F238E27FC236}">
                <a16:creationId xmlns:a16="http://schemas.microsoft.com/office/drawing/2014/main" id="{E06A58FA-4F3F-3141-965D-05D66B542DD1}"/>
              </a:ext>
            </a:extLst>
          </p:cNvPr>
          <p:cNvSpPr txBox="1"/>
          <p:nvPr/>
        </p:nvSpPr>
        <p:spPr>
          <a:xfrm>
            <a:off x="5609996" y="3013442"/>
            <a:ext cx="4320479" cy="1477328"/>
          </a:xfrm>
          <a:prstGeom prst="rect">
            <a:avLst/>
          </a:prstGeom>
          <a:noFill/>
        </p:spPr>
        <p:txBody>
          <a:bodyPr wrap="square" rtlCol="0">
            <a:spAutoFit/>
          </a:bodyPr>
          <a:lstStyle/>
          <a:p>
            <a:r>
              <a:rPr lang="de-DE" sz="1500" dirty="0">
                <a:latin typeface="Arial" panose="020B0604020202020204" pitchFamily="34" charset="0"/>
                <a:cs typeface="Arial" panose="020B0604020202020204" pitchFamily="34" charset="0"/>
              </a:rPr>
              <a:t>„Endlich eigenes Geld verdienen. Das ist nun </a:t>
            </a:r>
            <a:br>
              <a:rPr lang="de-DE" sz="1500" dirty="0">
                <a:latin typeface="Arial" panose="020B0604020202020204" pitchFamily="34" charset="0"/>
                <a:cs typeface="Arial" panose="020B0604020202020204" pitchFamily="34" charset="0"/>
              </a:rPr>
            </a:br>
            <a:r>
              <a:rPr lang="de-DE" sz="1500" dirty="0">
                <a:latin typeface="Arial" panose="020B0604020202020204" pitchFamily="34" charset="0"/>
                <a:cs typeface="Arial" panose="020B0604020202020204" pitchFamily="34" charset="0"/>
              </a:rPr>
              <a:t>für Biljana möglich und sie blickt mutig in die Zukunft. Mit der Ausrüstung für ihren Schön-</a:t>
            </a:r>
            <a:r>
              <a:rPr lang="de-DE" sz="1500" dirty="0" err="1">
                <a:latin typeface="Arial" panose="020B0604020202020204" pitchFamily="34" charset="0"/>
                <a:cs typeface="Arial" panose="020B0604020202020204" pitchFamily="34" charset="0"/>
              </a:rPr>
              <a:t>heitssalon</a:t>
            </a:r>
            <a:r>
              <a:rPr lang="de-DE" sz="1500" dirty="0">
                <a:latin typeface="Arial" panose="020B0604020202020204" pitchFamily="34" charset="0"/>
                <a:cs typeface="Arial" panose="020B0604020202020204" pitchFamily="34" charset="0"/>
              </a:rPr>
              <a:t>, die ihr vom evangelischen Hilfswerk EHO vor Ort zur Verfügung gestellt wurde, kann sie sogar anderen Gutes tun. Das tut gut.“</a:t>
            </a:r>
          </a:p>
        </p:txBody>
      </p:sp>
      <p:sp>
        <p:nvSpPr>
          <p:cNvPr id="14" name="Textfeld 13">
            <a:extLst>
              <a:ext uri="{FF2B5EF4-FFF2-40B4-BE49-F238E27FC236}">
                <a16:creationId xmlns:a16="http://schemas.microsoft.com/office/drawing/2014/main" id="{05E03718-975F-B54E-91A0-E57005475967}"/>
              </a:ext>
            </a:extLst>
          </p:cNvPr>
          <p:cNvSpPr txBox="1"/>
          <p:nvPr/>
        </p:nvSpPr>
        <p:spPr>
          <a:xfrm>
            <a:off x="5609996" y="4490770"/>
            <a:ext cx="4374436" cy="938719"/>
          </a:xfrm>
          <a:prstGeom prst="rect">
            <a:avLst/>
          </a:prstGeom>
          <a:noFill/>
        </p:spPr>
        <p:txBody>
          <a:bodyPr wrap="square" rtlCol="0">
            <a:spAutoFit/>
          </a:bodyPr>
          <a:lstStyle/>
          <a:p>
            <a:r>
              <a:rPr lang="de-DE" sz="1100" dirty="0">
                <a:latin typeface="Arial" panose="020B0604020202020204" pitchFamily="34" charset="0"/>
                <a:cs typeface="Arial" panose="020B0604020202020204" pitchFamily="34" charset="0"/>
              </a:rPr>
              <a:t>EHO, die Ökumenische Hilfsorganisation in Novi </a:t>
            </a:r>
            <a:r>
              <a:rPr lang="de-DE" sz="1100" dirty="0" err="1">
                <a:latin typeface="Arial" panose="020B0604020202020204" pitchFamily="34" charset="0"/>
                <a:cs typeface="Arial" panose="020B0604020202020204" pitchFamily="34" charset="0"/>
              </a:rPr>
              <a:t>Sad</a:t>
            </a:r>
            <a:r>
              <a:rPr lang="de-DE" sz="1100" dirty="0">
                <a:latin typeface="Arial" panose="020B0604020202020204" pitchFamily="34" charset="0"/>
                <a:cs typeface="Arial" panose="020B0604020202020204" pitchFamily="34" charset="0"/>
              </a:rPr>
              <a:t> in Serbien ist eine langjährige Partnerorganisation der Diakonie Württemberg. Multiplikatoren mit der persönlichen Nähe zu den Menschen vor Ort und professionelle Mitarbeitende der Zentrale setzen sich gemeinsam dafür ein, dass die Hilfe direkt vor Ort ankommt.</a:t>
            </a:r>
          </a:p>
        </p:txBody>
      </p:sp>
      <p:pic>
        <p:nvPicPr>
          <p:cNvPr id="15" name="Grafik 14">
            <a:extLst>
              <a:ext uri="{FF2B5EF4-FFF2-40B4-BE49-F238E27FC236}">
                <a16:creationId xmlns:a16="http://schemas.microsoft.com/office/drawing/2014/main" id="{D7FBFD82-E926-DA41-B258-392AAA3687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2815"/>
            <a:ext cx="4922372" cy="2610193"/>
          </a:xfrm>
          <a:prstGeom prst="rect">
            <a:avLst/>
          </a:prstGeom>
        </p:spPr>
      </p:pic>
      <p:pic>
        <p:nvPicPr>
          <p:cNvPr id="17" name="Grafik 16">
            <a:extLst>
              <a:ext uri="{FF2B5EF4-FFF2-40B4-BE49-F238E27FC236}">
                <a16:creationId xmlns:a16="http://schemas.microsoft.com/office/drawing/2014/main" id="{A9E57B25-FDC0-5C4E-BC21-6F4A54E605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2372" y="192815"/>
            <a:ext cx="4922372" cy="2610193"/>
          </a:xfrm>
          <a:prstGeom prst="rect">
            <a:avLst/>
          </a:prstGeom>
        </p:spPr>
      </p:pic>
    </p:spTree>
    <p:extLst>
      <p:ext uri="{BB962C8B-B14F-4D97-AF65-F5344CB8AC3E}">
        <p14:creationId xmlns:p14="http://schemas.microsoft.com/office/powerpoint/2010/main" val="4099937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A391DD3C-706F-324B-8A94-E747A12A1DB9}"/>
              </a:ext>
            </a:extLst>
          </p:cNvPr>
          <p:cNvSpPr/>
          <p:nvPr/>
        </p:nvSpPr>
        <p:spPr>
          <a:xfrm>
            <a:off x="0" y="6237312"/>
            <a:ext cx="12192000" cy="504056"/>
          </a:xfrm>
          <a:prstGeom prst="rect">
            <a:avLst/>
          </a:prstGeom>
          <a:solidFill>
            <a:srgbClr val="A78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AB87AB6F-2E47-1D47-B470-4D297794C135}"/>
              </a:ext>
            </a:extLst>
          </p:cNvPr>
          <p:cNvSpPr txBox="1"/>
          <p:nvPr/>
        </p:nvSpPr>
        <p:spPr>
          <a:xfrm>
            <a:off x="0" y="6309320"/>
            <a:ext cx="12202160" cy="400110"/>
          </a:xfrm>
          <a:prstGeom prst="rect">
            <a:avLst/>
          </a:prstGeom>
          <a:noFill/>
        </p:spPr>
        <p:txBody>
          <a:bodyPr wrap="square" rtlCol="0">
            <a:spAutoFit/>
          </a:bodyPr>
          <a:lstStyle/>
          <a:p>
            <a:pPr algn="ctr"/>
            <a:r>
              <a:rPr lang="de-DE" sz="2000" b="1" i="0" kern="1200" dirty="0">
                <a:solidFill>
                  <a:schemeClr val="bg1"/>
                </a:solidFill>
                <a:effectLst/>
                <a:latin typeface="Arial" panose="020B0604020202020204" pitchFamily="34" charset="0"/>
                <a:ea typeface="+mn-ea"/>
                <a:cs typeface="Arial" panose="020B0604020202020204" pitchFamily="34" charset="0"/>
              </a:rPr>
              <a:t>diakonie-</a:t>
            </a:r>
            <a:r>
              <a:rPr lang="de-DE" sz="2000" b="1" i="0" kern="1200" dirty="0" err="1">
                <a:solidFill>
                  <a:schemeClr val="bg1"/>
                </a:solidFill>
                <a:effectLst/>
                <a:latin typeface="Arial" panose="020B0604020202020204" pitchFamily="34" charset="0"/>
                <a:ea typeface="+mn-ea"/>
                <a:cs typeface="Arial" panose="020B0604020202020204" pitchFamily="34" charset="0"/>
              </a:rPr>
              <a:t>wuerttemberg.de</a:t>
            </a:r>
            <a:r>
              <a:rPr lang="de-DE" sz="2000" b="1" i="0" kern="1200" dirty="0">
                <a:solidFill>
                  <a:schemeClr val="bg1"/>
                </a:solidFill>
                <a:effectLst/>
                <a:latin typeface="Arial" panose="020B0604020202020204" pitchFamily="34" charset="0"/>
                <a:ea typeface="+mn-ea"/>
                <a:cs typeface="Arial" panose="020B0604020202020204" pitchFamily="34" charset="0"/>
              </a:rPr>
              <a:t>/</a:t>
            </a:r>
            <a:r>
              <a:rPr lang="de-DE" sz="2000" b="1" i="0" kern="1200" dirty="0" err="1">
                <a:solidFill>
                  <a:schemeClr val="bg1"/>
                </a:solidFill>
                <a:effectLst/>
                <a:latin typeface="Arial" panose="020B0604020202020204" pitchFamily="34" charset="0"/>
                <a:ea typeface="+mn-ea"/>
                <a:cs typeface="Arial" panose="020B0604020202020204" pitchFamily="34" charset="0"/>
              </a:rPr>
              <a:t>hoffnung</a:t>
            </a:r>
            <a:endParaRPr lang="de-DE" sz="2000" b="1" i="0" dirty="0">
              <a:solidFill>
                <a:schemeClr val="bg1"/>
              </a:solidFill>
              <a:latin typeface="Arial" panose="020B0604020202020204" pitchFamily="34" charset="0"/>
              <a:cs typeface="Arial" panose="020B0604020202020204" pitchFamily="34" charset="0"/>
            </a:endParaRPr>
          </a:p>
        </p:txBody>
      </p:sp>
      <p:pic>
        <p:nvPicPr>
          <p:cNvPr id="7" name="Grafik 6">
            <a:extLst>
              <a:ext uri="{FF2B5EF4-FFF2-40B4-BE49-F238E27FC236}">
                <a16:creationId xmlns:a16="http://schemas.microsoft.com/office/drawing/2014/main" id="{D377743F-2E0F-A645-8546-62B8C64D0C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8448" y="192815"/>
            <a:ext cx="1882924" cy="1607038"/>
          </a:xfrm>
          <a:prstGeom prst="rect">
            <a:avLst/>
          </a:prstGeom>
        </p:spPr>
      </p:pic>
      <p:sp>
        <p:nvSpPr>
          <p:cNvPr id="8" name="Textfeld 7">
            <a:extLst>
              <a:ext uri="{FF2B5EF4-FFF2-40B4-BE49-F238E27FC236}">
                <a16:creationId xmlns:a16="http://schemas.microsoft.com/office/drawing/2014/main" id="{28034634-2408-EB46-BDE1-3C0D22D24FD8}"/>
              </a:ext>
            </a:extLst>
          </p:cNvPr>
          <p:cNvSpPr txBox="1"/>
          <p:nvPr/>
        </p:nvSpPr>
        <p:spPr>
          <a:xfrm>
            <a:off x="767408" y="3013442"/>
            <a:ext cx="4320479" cy="1938992"/>
          </a:xfrm>
          <a:prstGeom prst="rect">
            <a:avLst/>
          </a:prstGeom>
          <a:noFill/>
        </p:spPr>
        <p:txBody>
          <a:bodyPr wrap="square" rtlCol="0">
            <a:spAutoFit/>
          </a:bodyPr>
          <a:lstStyle/>
          <a:p>
            <a:r>
              <a:rPr lang="de-DE" sz="1500" dirty="0">
                <a:latin typeface="Arial" panose="020B0604020202020204" pitchFamily="34" charset="0"/>
                <a:cs typeface="Arial" panose="020B0604020202020204" pitchFamily="34" charset="0"/>
              </a:rPr>
              <a:t>„Zdenko und </a:t>
            </a:r>
            <a:r>
              <a:rPr lang="de-DE" sz="1500" dirty="0" err="1">
                <a:latin typeface="Arial" panose="020B0604020202020204" pitchFamily="34" charset="0"/>
                <a:cs typeface="Arial" panose="020B0604020202020204" pitchFamily="34" charset="0"/>
              </a:rPr>
              <a:t>Noro</a:t>
            </a:r>
            <a:r>
              <a:rPr lang="de-DE" sz="1500" dirty="0">
                <a:latin typeface="Arial" panose="020B0604020202020204" pitchFamily="34" charset="0"/>
                <a:cs typeface="Arial" panose="020B0604020202020204" pitchFamily="34" charset="0"/>
              </a:rPr>
              <a:t> leben in einer völlig neuen </a:t>
            </a:r>
            <a:br>
              <a:rPr lang="de-DE" sz="1500" dirty="0">
                <a:latin typeface="Arial" panose="020B0604020202020204" pitchFamily="34" charset="0"/>
                <a:cs typeface="Arial" panose="020B0604020202020204" pitchFamily="34" charset="0"/>
              </a:rPr>
            </a:br>
            <a:r>
              <a:rPr lang="de-DE" sz="1500" dirty="0">
                <a:latin typeface="Arial" panose="020B0604020202020204" pitchFamily="34" charset="0"/>
                <a:cs typeface="Arial" panose="020B0604020202020204" pitchFamily="34" charset="0"/>
              </a:rPr>
              <a:t>Welt. Mithilfe der diakonischen Einrichtung </a:t>
            </a:r>
            <a:r>
              <a:rPr lang="de-DE" sz="1500" i="1" dirty="0">
                <a:latin typeface="Arial" panose="020B0604020202020204" pitchFamily="34" charset="0"/>
                <a:cs typeface="Arial" panose="020B0604020202020204" pitchFamily="34" charset="0"/>
              </a:rPr>
              <a:t>Haus auf dem halben Weg</a:t>
            </a:r>
            <a:r>
              <a:rPr lang="de-DE" sz="1500" dirty="0">
                <a:latin typeface="Arial" panose="020B0604020202020204" pitchFamily="34" charset="0"/>
                <a:cs typeface="Arial" panose="020B0604020202020204" pitchFamily="34" charset="0"/>
              </a:rPr>
              <a:t> konnten sie Wege aus der Obdachlosigkeit und Sucht finden und arbeiten jetzt in der neuen Betriebshalle der Einrichtung. Eine sinnvolle Betätigung und das Leben in Gemeinschaft sind tragende Säulen ihres neuen Lebens.“</a:t>
            </a:r>
          </a:p>
        </p:txBody>
      </p:sp>
      <p:sp>
        <p:nvSpPr>
          <p:cNvPr id="9" name="Textfeld 8">
            <a:extLst>
              <a:ext uri="{FF2B5EF4-FFF2-40B4-BE49-F238E27FC236}">
                <a16:creationId xmlns:a16="http://schemas.microsoft.com/office/drawing/2014/main" id="{0BE564FE-5736-4841-AC73-DEDA6604A2D2}"/>
              </a:ext>
            </a:extLst>
          </p:cNvPr>
          <p:cNvSpPr txBox="1"/>
          <p:nvPr/>
        </p:nvSpPr>
        <p:spPr>
          <a:xfrm>
            <a:off x="767408" y="4945849"/>
            <a:ext cx="4032448" cy="1107996"/>
          </a:xfrm>
          <a:prstGeom prst="rect">
            <a:avLst/>
          </a:prstGeom>
          <a:noFill/>
        </p:spPr>
        <p:txBody>
          <a:bodyPr wrap="square" rtlCol="0">
            <a:spAutoFit/>
          </a:bodyPr>
          <a:lstStyle/>
          <a:p>
            <a:r>
              <a:rPr lang="de-DE" sz="1100" dirty="0">
                <a:latin typeface="Arial" panose="020B0604020202020204" pitchFamily="34" charset="0"/>
                <a:cs typeface="Arial" panose="020B0604020202020204" pitchFamily="34" charset="0"/>
              </a:rPr>
              <a:t>Das Zentrum der evangelischen Diakonie </a:t>
            </a:r>
            <a:r>
              <a:rPr lang="de-DE" sz="1100" i="1" dirty="0">
                <a:latin typeface="Arial" panose="020B0604020202020204" pitchFamily="34" charset="0"/>
                <a:cs typeface="Arial" panose="020B0604020202020204" pitchFamily="34" charset="0"/>
              </a:rPr>
              <a:t>Haus auf dem halben Weg</a:t>
            </a:r>
            <a:r>
              <a:rPr lang="de-DE" sz="1100" dirty="0">
                <a:latin typeface="Arial" panose="020B0604020202020204" pitchFamily="34" charset="0"/>
                <a:cs typeface="Arial" panose="020B0604020202020204" pitchFamily="34" charset="0"/>
              </a:rPr>
              <a:t> begleitet und berät Männer, die am Rand der Gesellschaft leben. Akzeptanz und Verständnis im Horizont der bedingungslosen Liebe Gottes zu seinen Menschen sind hier die Grundlagen für das Training von Arbeitsfertigkeiten und Integrationsangeboten.</a:t>
            </a:r>
          </a:p>
        </p:txBody>
      </p:sp>
      <p:sp>
        <p:nvSpPr>
          <p:cNvPr id="15" name="Rechteck 14">
            <a:extLst>
              <a:ext uri="{FF2B5EF4-FFF2-40B4-BE49-F238E27FC236}">
                <a16:creationId xmlns:a16="http://schemas.microsoft.com/office/drawing/2014/main" id="{648ADA60-FFF9-A147-A781-B6A535BEE6C6}"/>
              </a:ext>
            </a:extLst>
          </p:cNvPr>
          <p:cNvSpPr/>
          <p:nvPr/>
        </p:nvSpPr>
        <p:spPr>
          <a:xfrm>
            <a:off x="5253404" y="0"/>
            <a:ext cx="4659020" cy="6237312"/>
          </a:xfrm>
          <a:prstGeom prst="rect">
            <a:avLst/>
          </a:prstGeom>
          <a:solidFill>
            <a:srgbClr val="00A3DB">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E519880B-8E49-8148-991F-9B13889F7306}"/>
              </a:ext>
            </a:extLst>
          </p:cNvPr>
          <p:cNvSpPr txBox="1"/>
          <p:nvPr/>
        </p:nvSpPr>
        <p:spPr>
          <a:xfrm>
            <a:off x="5414644" y="332656"/>
            <a:ext cx="4320479" cy="3093154"/>
          </a:xfrm>
          <a:prstGeom prst="rect">
            <a:avLst/>
          </a:prstGeom>
          <a:noFill/>
        </p:spPr>
        <p:txBody>
          <a:bodyPr wrap="square" rtlCol="0">
            <a:spAutoFit/>
          </a:bodyPr>
          <a:lstStyle/>
          <a:p>
            <a:r>
              <a:rPr lang="de-DE" sz="1500" b="1" dirty="0">
                <a:solidFill>
                  <a:srgbClr val="00A3DB"/>
                </a:solidFill>
                <a:latin typeface="Arial" panose="020B0604020202020204" pitchFamily="34" charset="0"/>
                <a:cs typeface="Arial" panose="020B0604020202020204" pitchFamily="34" charset="0"/>
              </a:rPr>
              <a:t>Hoffnung für Osteuropa</a:t>
            </a:r>
            <a:r>
              <a:rPr lang="de-DE" sz="1500" b="1" dirty="0">
                <a:latin typeface="Arial" panose="020B0604020202020204" pitchFamily="34" charset="0"/>
                <a:cs typeface="Arial" panose="020B0604020202020204" pitchFamily="34" charset="0"/>
              </a:rPr>
              <a:t> steht auch in diesem Jahr den Hilfesuchenden in Mittel-, Südost- und Osteuropa zur Seite. Das ist möglich, weil es nach wie vor Menschen in </a:t>
            </a:r>
            <a:r>
              <a:rPr lang="de-DE" sz="1500" b="1" dirty="0" err="1">
                <a:latin typeface="Arial" panose="020B0604020202020204" pitchFamily="34" charset="0"/>
                <a:cs typeface="Arial" panose="020B0604020202020204" pitchFamily="34" charset="0"/>
              </a:rPr>
              <a:t>Württem</a:t>
            </a:r>
            <a:r>
              <a:rPr lang="de-DE" sz="1500" b="1" dirty="0">
                <a:latin typeface="Arial" panose="020B0604020202020204" pitchFamily="34" charset="0"/>
                <a:cs typeface="Arial" panose="020B0604020202020204" pitchFamily="34" charset="0"/>
              </a:rPr>
              <a:t>-berg gibt, die durch Spenden und Gottes-</a:t>
            </a:r>
            <a:r>
              <a:rPr lang="de-DE" sz="1500" b="1" dirty="0" err="1">
                <a:latin typeface="Arial" panose="020B0604020202020204" pitchFamily="34" charset="0"/>
                <a:cs typeface="Arial" panose="020B0604020202020204" pitchFamily="34" charset="0"/>
              </a:rPr>
              <a:t>dienstopfer</a:t>
            </a:r>
            <a:r>
              <a:rPr lang="de-DE" sz="1500" b="1" dirty="0">
                <a:latin typeface="Arial" panose="020B0604020202020204" pitchFamily="34" charset="0"/>
                <a:cs typeface="Arial" panose="020B0604020202020204" pitchFamily="34" charset="0"/>
              </a:rPr>
              <a:t> diese lebenswichtige Arbeit vor Ort unterstützen. </a:t>
            </a:r>
          </a:p>
          <a:p>
            <a:endParaRPr lang="de-DE" sz="1500" b="1" dirty="0">
              <a:latin typeface="Arial" panose="020B0604020202020204" pitchFamily="34" charset="0"/>
              <a:cs typeface="Arial" panose="020B0604020202020204" pitchFamily="34" charset="0"/>
            </a:endParaRPr>
          </a:p>
          <a:p>
            <a:r>
              <a:rPr lang="de-DE" sz="1500" b="1" dirty="0">
                <a:latin typeface="Arial" panose="020B0604020202020204" pitchFamily="34" charset="0"/>
                <a:cs typeface="Arial" panose="020B0604020202020204" pitchFamily="34" charset="0"/>
              </a:rPr>
              <a:t>Sie wollen mehr wissen? </a:t>
            </a:r>
          </a:p>
          <a:p>
            <a:r>
              <a:rPr lang="de-DE" sz="1500" b="1" dirty="0">
                <a:latin typeface="Arial" panose="020B0604020202020204" pitchFamily="34" charset="0"/>
                <a:cs typeface="Arial" panose="020B0604020202020204" pitchFamily="34" charset="0"/>
              </a:rPr>
              <a:t>Schreiben Sie uns oder rufen Sie an:</a:t>
            </a:r>
          </a:p>
          <a:p>
            <a:endParaRPr lang="de-DE" sz="1500" dirty="0">
              <a:latin typeface="Arial" panose="020B0604020202020204" pitchFamily="34" charset="0"/>
              <a:cs typeface="Arial" panose="020B0604020202020204" pitchFamily="34" charset="0"/>
            </a:endParaRPr>
          </a:p>
          <a:p>
            <a:pPr marL="285750" indent="-285750">
              <a:buFont typeface="Wingdings" pitchFamily="2" charset="2"/>
              <a:buChar char=":"/>
            </a:pPr>
            <a:r>
              <a:rPr lang="de-DE" sz="1500" dirty="0">
                <a:latin typeface="Arial" panose="020B0604020202020204" pitchFamily="34" charset="0"/>
                <a:cs typeface="Arial" panose="020B0604020202020204" pitchFamily="34" charset="0"/>
                <a:hlinkClick r:id="rId3"/>
              </a:rPr>
              <a:t>hfo@diakonie-wuerttemberg.de</a:t>
            </a:r>
            <a:endParaRPr lang="de-DE" sz="1500" dirty="0">
              <a:latin typeface="Arial" panose="020B0604020202020204" pitchFamily="34" charset="0"/>
              <a:cs typeface="Arial" panose="020B0604020202020204" pitchFamily="34" charset="0"/>
            </a:endParaRPr>
          </a:p>
          <a:p>
            <a:r>
              <a:rPr lang="de-DE" sz="1500" dirty="0">
                <a:latin typeface="Wingdings" pitchFamily="2" charset="2"/>
                <a:cs typeface="Arial" panose="020B0604020202020204" pitchFamily="34" charset="0"/>
              </a:rPr>
              <a:t>) </a:t>
            </a:r>
            <a:r>
              <a:rPr lang="de-DE" sz="1500" dirty="0">
                <a:latin typeface="Arial" panose="020B0604020202020204" pitchFamily="34" charset="0"/>
                <a:cs typeface="Arial" panose="020B0604020202020204" pitchFamily="34" charset="0"/>
              </a:rPr>
              <a:t>0711 1656 282</a:t>
            </a:r>
          </a:p>
        </p:txBody>
      </p:sp>
      <p:pic>
        <p:nvPicPr>
          <p:cNvPr id="14" name="Grafik 13">
            <a:extLst>
              <a:ext uri="{FF2B5EF4-FFF2-40B4-BE49-F238E27FC236}">
                <a16:creationId xmlns:a16="http://schemas.microsoft.com/office/drawing/2014/main" id="{1D6561F8-4511-2640-9760-61CC5E16ED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2815"/>
            <a:ext cx="4922372" cy="2610193"/>
          </a:xfrm>
          <a:prstGeom prst="rect">
            <a:avLst/>
          </a:prstGeom>
        </p:spPr>
      </p:pic>
      <p:sp>
        <p:nvSpPr>
          <p:cNvPr id="16" name="Textfeld 15">
            <a:extLst>
              <a:ext uri="{FF2B5EF4-FFF2-40B4-BE49-F238E27FC236}">
                <a16:creationId xmlns:a16="http://schemas.microsoft.com/office/drawing/2014/main" id="{F51BC005-1F9D-B44A-B1B3-40187408FBB6}"/>
              </a:ext>
            </a:extLst>
          </p:cNvPr>
          <p:cNvSpPr txBox="1"/>
          <p:nvPr/>
        </p:nvSpPr>
        <p:spPr>
          <a:xfrm>
            <a:off x="5414645" y="4345685"/>
            <a:ext cx="4320479" cy="1708160"/>
          </a:xfrm>
          <a:prstGeom prst="rect">
            <a:avLst/>
          </a:prstGeom>
          <a:noFill/>
        </p:spPr>
        <p:txBody>
          <a:bodyPr wrap="square" rtlCol="0">
            <a:spAutoFit/>
          </a:bodyPr>
          <a:lstStyle/>
          <a:p>
            <a:r>
              <a:rPr lang="de-DE" sz="1500" b="1" dirty="0">
                <a:latin typeface="Arial" panose="020B0604020202020204" pitchFamily="34" charset="0"/>
                <a:cs typeface="Arial" panose="020B0604020202020204" pitchFamily="34" charset="0"/>
              </a:rPr>
              <a:t>Spendenkonto</a:t>
            </a:r>
            <a:endParaRPr lang="de-DE" sz="1500" dirty="0">
              <a:latin typeface="Arial" panose="020B0604020202020204" pitchFamily="34" charset="0"/>
              <a:cs typeface="Arial" panose="020B0604020202020204" pitchFamily="34" charset="0"/>
            </a:endParaRPr>
          </a:p>
          <a:p>
            <a:r>
              <a:rPr lang="de-DE" sz="1500" dirty="0">
                <a:latin typeface="Arial" panose="020B0604020202020204" pitchFamily="34" charset="0"/>
                <a:cs typeface="Arial" panose="020B0604020202020204" pitchFamily="34" charset="0"/>
              </a:rPr>
              <a:t>Diakonisches Werk Württemberg</a:t>
            </a:r>
          </a:p>
          <a:p>
            <a:r>
              <a:rPr lang="de-DE" sz="1500" dirty="0">
                <a:latin typeface="Arial" panose="020B0604020202020204" pitchFamily="34" charset="0"/>
                <a:cs typeface="Arial" panose="020B0604020202020204" pitchFamily="34" charset="0"/>
              </a:rPr>
              <a:t>Heilbronner Straße 180</a:t>
            </a:r>
          </a:p>
          <a:p>
            <a:r>
              <a:rPr lang="de-DE" sz="1500" dirty="0">
                <a:latin typeface="Arial" panose="020B0604020202020204" pitchFamily="34" charset="0"/>
                <a:cs typeface="Arial" panose="020B0604020202020204" pitchFamily="34" charset="0"/>
              </a:rPr>
              <a:t>70191 Stuttgart</a:t>
            </a:r>
          </a:p>
          <a:p>
            <a:r>
              <a:rPr lang="de-DE" sz="1500" dirty="0">
                <a:latin typeface="Arial" panose="020B0604020202020204" pitchFamily="34" charset="0"/>
                <a:cs typeface="Arial" panose="020B0604020202020204" pitchFamily="34" charset="0"/>
              </a:rPr>
              <a:t>Zweck: </a:t>
            </a:r>
            <a:r>
              <a:rPr lang="de-DE" sz="1500" b="1" dirty="0">
                <a:solidFill>
                  <a:srgbClr val="00A3DB"/>
                </a:solidFill>
                <a:latin typeface="Arial" panose="020B0604020202020204" pitchFamily="34" charset="0"/>
                <a:cs typeface="Arial" panose="020B0604020202020204" pitchFamily="34" charset="0"/>
              </a:rPr>
              <a:t>Hoffnung für Osteuropa</a:t>
            </a:r>
            <a:endParaRPr lang="de-DE" sz="1500" dirty="0">
              <a:solidFill>
                <a:srgbClr val="00A3DB"/>
              </a:solidFill>
              <a:latin typeface="Arial" panose="020B0604020202020204" pitchFamily="34" charset="0"/>
              <a:cs typeface="Arial" panose="020B0604020202020204" pitchFamily="34" charset="0"/>
            </a:endParaRPr>
          </a:p>
          <a:p>
            <a:r>
              <a:rPr lang="de-DE" sz="1500" dirty="0">
                <a:latin typeface="Arial" panose="020B0604020202020204" pitchFamily="34" charset="0"/>
                <a:cs typeface="Arial" panose="020B0604020202020204" pitchFamily="34" charset="0"/>
              </a:rPr>
              <a:t>Evangelische Bank</a:t>
            </a:r>
          </a:p>
          <a:p>
            <a:r>
              <a:rPr lang="de-DE" sz="1500" dirty="0">
                <a:latin typeface="Arial" panose="020B0604020202020204" pitchFamily="34" charset="0"/>
                <a:cs typeface="Arial" panose="020B0604020202020204" pitchFamily="34" charset="0"/>
              </a:rPr>
              <a:t>IBAN DE 37 5206 0410 0000 4080 00  </a:t>
            </a:r>
          </a:p>
        </p:txBody>
      </p:sp>
      <p:pic>
        <p:nvPicPr>
          <p:cNvPr id="3" name="Grafik 2">
            <a:extLst>
              <a:ext uri="{FF2B5EF4-FFF2-40B4-BE49-F238E27FC236}">
                <a16:creationId xmlns:a16="http://schemas.microsoft.com/office/drawing/2014/main" id="{E768144D-B5DF-4A43-B12C-60EC258743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9736" y="4454149"/>
            <a:ext cx="983400" cy="983400"/>
          </a:xfrm>
          <a:prstGeom prst="rect">
            <a:avLst/>
          </a:prstGeom>
        </p:spPr>
      </p:pic>
    </p:spTree>
    <p:extLst>
      <p:ext uri="{BB962C8B-B14F-4D97-AF65-F5344CB8AC3E}">
        <p14:creationId xmlns:p14="http://schemas.microsoft.com/office/powerpoint/2010/main" val="2515965809"/>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790</Words>
  <Application>Microsoft Macintosh PowerPoint</Application>
  <PresentationFormat>Breitbild</PresentationFormat>
  <Paragraphs>38</Paragraphs>
  <Slides>4</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vt:i4>
      </vt:variant>
    </vt:vector>
  </HeadingPairs>
  <TitlesOfParts>
    <vt:vector size="8" baseType="lpstr">
      <vt:lpstr>Arial</vt:lpstr>
      <vt:lpstr>Calibri</vt:lpstr>
      <vt:lpstr>Wingdings</vt:lpstr>
      <vt:lpstr>Larissa</vt:lpstr>
      <vt:lpstr>PowerPoint-Präsentation</vt:lpstr>
      <vt:lpstr>PowerPoint-Präsentation</vt:lpstr>
      <vt:lpstr>PowerPoint-Präsentation</vt:lpstr>
      <vt:lpstr>PowerPoint-Präsentation</vt:lpstr>
    </vt:vector>
  </TitlesOfParts>
  <Company>Diakonisches Werk Württemberg e.V.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Thorsteinsson, Pétur</dc:creator>
  <cp:lastModifiedBy>Anna-Luise Griese</cp:lastModifiedBy>
  <cp:revision>12</cp:revision>
  <dcterms:created xsi:type="dcterms:W3CDTF">2021-01-28T14:17:25Z</dcterms:created>
  <dcterms:modified xsi:type="dcterms:W3CDTF">2022-01-18T09:20:57Z</dcterms:modified>
</cp:coreProperties>
</file>